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notesMasterIdLst>
    <p:notesMasterId r:id="rId32"/>
  </p:notesMasterIdLst>
  <p:handoutMasterIdLst>
    <p:handoutMasterId r:id="rId33"/>
  </p:handoutMasterIdLst>
  <p:sldIdLst>
    <p:sldId id="256" r:id="rId2"/>
    <p:sldId id="270" r:id="rId3"/>
    <p:sldId id="257" r:id="rId4"/>
    <p:sldId id="265" r:id="rId5"/>
    <p:sldId id="272" r:id="rId6"/>
    <p:sldId id="273" r:id="rId7"/>
    <p:sldId id="266" r:id="rId8"/>
    <p:sldId id="275" r:id="rId9"/>
    <p:sldId id="258" r:id="rId10"/>
    <p:sldId id="267" r:id="rId11"/>
    <p:sldId id="268" r:id="rId12"/>
    <p:sldId id="283" r:id="rId13"/>
    <p:sldId id="277" r:id="rId14"/>
    <p:sldId id="261" r:id="rId15"/>
    <p:sldId id="288" r:id="rId16"/>
    <p:sldId id="259" r:id="rId17"/>
    <p:sldId id="295" r:id="rId18"/>
    <p:sldId id="294" r:id="rId19"/>
    <p:sldId id="296" r:id="rId20"/>
    <p:sldId id="280" r:id="rId21"/>
    <p:sldId id="281" r:id="rId22"/>
    <p:sldId id="285" r:id="rId23"/>
    <p:sldId id="260" r:id="rId24"/>
    <p:sldId id="292" r:id="rId25"/>
    <p:sldId id="290" r:id="rId26"/>
    <p:sldId id="287" r:id="rId27"/>
    <p:sldId id="289" r:id="rId28"/>
    <p:sldId id="291" r:id="rId29"/>
    <p:sldId id="269" r:id="rId30"/>
    <p:sldId id="297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showPr showNarration="1">
    <p:present/>
    <p:sldAll/>
    <p:penClr>
      <a:schemeClr val="tx1"/>
    </p:penClr>
  </p:showPr>
  <p:clrMru>
    <a:srgbClr val="008000"/>
    <a:srgbClr val="000000"/>
    <a:srgbClr val="FF00FF"/>
    <a:srgbClr val="FFFF00"/>
    <a:srgbClr val="FF3300"/>
    <a:srgbClr val="0000FF"/>
    <a:srgbClr val="000099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48" y="-108"/>
      </p:cViewPr>
      <p:guideLst>
        <p:guide orient="horz" pos="3984"/>
        <p:guide pos="91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698" y="-4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6.xml"/><Relationship Id="rId2" Type="http://schemas.openxmlformats.org/officeDocument/2006/relationships/slide" Target="slides/slide14.xml"/><Relationship Id="rId1" Type="http://schemas.openxmlformats.org/officeDocument/2006/relationships/slide" Target="slides/slide11.xml"/><Relationship Id="rId6" Type="http://schemas.openxmlformats.org/officeDocument/2006/relationships/slide" Target="slides/slide23.xml"/><Relationship Id="rId5" Type="http://schemas.openxmlformats.org/officeDocument/2006/relationships/slide" Target="slides/slide19.xml"/><Relationship Id="rId4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1380174-DB43-42D4-93BF-F6ADEF673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CD0D7CA-A4C1-4F88-A618-6ADF4B89E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1898C-BB4D-4671-A661-3BA2722CE7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9BE04-754C-45DE-A14A-E557F117BF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772DE-EA34-4553-A2EE-93298CF70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828800"/>
            <a:ext cx="7696200" cy="3657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76DE6-6CDF-47BF-A758-6B8CE3AC4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6E1B2-DB3B-4CB6-9971-51173D1D00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64041-B8F3-485E-A9BF-00D71458BA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F49A8-57C3-430C-9EB2-76C42C7ABD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A4CEE-1A30-4FA9-953F-8413556E7F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5BC39-12C7-4DA3-A9CC-F0FCCDB1C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FE8A3-63DB-4BD3-907C-B66D5FFBF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21E60-A3EC-4F37-9F89-F3C1DAF43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B16E2-D6AC-4EEA-ACBB-E52C55D836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14C39-3ECA-4F9E-9E2A-5AC4DCDAB5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96A66DC-1523-427B-9886-710D4781F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0" y="330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0" y="180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9" y="895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4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0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hyperlink" Target="http://images.google.com.vn/imgres?imgurl=http://www.veesano.com/shop/images/VM20.jpg&amp;imgrefurl=http://www.veesano.com/shop/index.php%3Fmanufacturers_id%3D11%26sort%3D2a%26filter_id%3D&amp;h=600&amp;w=600&amp;sz=125&amp;hl=vi&amp;start=5&amp;usg=__RXFF2VhiBYrQzYq2FZFu94yjur0=&amp;tbnid=LytCn1lqHRkoxM:&amp;tbnh=135&amp;tbnw=135&amp;prev=/images%3Fq%3D%2522%2Bb%25C3%25A0n%2Bgh%25E1%25BA%25BF%2522%26gbv%3D2%26hl%3Dvi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vn/imgres?imgurl=http://i4.tinypic.com/1055lx0.jpg&amp;imgrefurl=http://chieuxua.com/forums/viewtopic.php%3Ft%3D2424&amp;h=576&amp;w=768&amp;sz=100&amp;hl=vi&amp;start=3&amp;usg=__EFtmlsrOvAfYF8JQUr_d7356p30=&amp;tbnid=d8N84moJspvSsM:&amp;tbnh=107&amp;tbnw=142&amp;prev=/images%3Fq%3D%2522%2Bth%25C3%25A1c%2Bn%25C6%25B0%25E1%25BB%259Bc%2522%26gbv%3D2%26hl%3Dvi" TargetMode="Externa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vn/imgres?imgurl=http://www.veesano.com/shop/images/VM20.jpg&amp;imgrefurl=http://www.veesano.com/shop/index.php%3Fmanufacturers_id%3D11%26sort%3D2a%26filter_id%3D&amp;h=600&amp;w=600&amp;sz=125&amp;hl=vi&amp;start=5&amp;usg=__RXFF2VhiBYrQzYq2FZFu94yjur0=&amp;tbnid=LytCn1lqHRkoxM:&amp;tbnh=135&amp;tbnw=135&amp;prev=/images%3Fq%3D%2522%2Bb%25C3%25A0n%2Bgh%25E1%25BA%25BF%2522%26gbv%3D2%26hl%3Dvi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vn/imgres?imgurl=http://i4.tinypic.com/1055lx0.jpg&amp;imgrefurl=http://chieuxua.com/forums/viewtopic.php%3Ft%3D2424&amp;h=576&amp;w=768&amp;sz=100&amp;hl=vi&amp;start=3&amp;usg=__EFtmlsrOvAfYF8JQUr_d7356p30=&amp;tbnid=d8N84moJspvSsM:&amp;tbnh=107&amp;tbnw=142&amp;prev=/images%3Fq%3D%2522%2Bth%25C3%25A1c%2Bn%25C6%25B0%25E1%25BB%259Bc%2522%26gbv%3D2%26hl%3Dvi" TargetMode="Externa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vn/imgres?imgurl=http://i236.photobucket.com/albums/ff21/mtv171984/2-anacondas.jpg&amp;imgrefurl=http://diendan.vtc.vn/__Cau_lac_bo_Pistol_Crossfire/m_3209222/tm.htm&amp;h=683&amp;w=700&amp;sz=93&amp;hl=vi&amp;start=5&amp;usg=__ncXmAvT24OBH3SqudsGbb1I467E=&amp;tbnid=FANp__ktYo3nXM:&amp;tbnh=137&amp;tbnw=140&amp;prev=/images%3Fq%3D%2522%2Bkh%25E1%25BA%25A9u%2Bs%25C3%25BAng%2522%26gbv%3D2%26hl%3Dvi" TargetMode="Externa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vn/imgres?imgurl=http://thegioibeyeu.com.vn/news/Images/news/T3_2008/041251_6.jpg&amp;imgrefurl=http://thegioibeyeu.com.vn/news/newsdetail.asp%3Fmenu%3Ddetail%26id%3D2063%26gid%3D66&amp;h=358&amp;w=448&amp;sz=23&amp;hl=vi&amp;start=2&amp;usg=__JTdAITApVGTNKfznJcjuvy98QZ8=&amp;tbnid=fqcPk8K5XmPs7M:&amp;tbnh=101&amp;tbnw=127&amp;prev=/images%3Fq%3D%2522rau%2Bm%25C3%25A1%2B%2522%26gbv%3D2%26hl%3Dvi" TargetMode="External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http://images.google.com.vn/imgres?imgurl=http://www.tropicalnsw.com.au/aaa_site/album/town_pics/jackaranda1.jpg&amp;imgrefurl=http://vnthuquan.net/diendan/tm.aspx%3Fm%3D270512%26mpage%3D2&amp;h=322&amp;w=456&amp;sz=37&amp;hl=vi&amp;start=5&amp;usg=___x3zUGSMNeNcI8J1GxiuvnZgYQA=&amp;tbnid=AbgPvgki2iDcBM:&amp;tbnh=90&amp;tbnw=128&amp;prev=/images%3Fq%3D%2522con%2B%25C4%2591%25C6%25B0%25E1%25BB%259Dng%2522%26gbv%3D2%26hl%3Dvi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jpeg"/><Relationship Id="rId4" Type="http://schemas.openxmlformats.org/officeDocument/2006/relationships/hyperlink" Target="http://images.google.com.vn/imgres?imgurl=http://farm1.static.flickr.com/17/22113809_724858639b.jpg&amp;imgrefurl=http://my.opera.com/hocnauan/blog/nuoc-que%3Fcid%3D5050541&amp;h=375&amp;w=500&amp;sz=23&amp;hl=vi&amp;start=2&amp;usg=__cdFUHoQAoV-qXXJxlaJgV_bpGCI=&amp;tbnid=VgQTWf_a8YpKDM:&amp;tbnh=98&amp;tbnw=130&amp;prev=/images%3Fq%3D%2522%2B%25C4%2591%25C6%25B0%25E1%25BB%259Dng%2Bph%25C3%25A8n%2522%26gbv%3D2%26hl%3Dvi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1" descr="CONDUONGHOATI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28600" y="381000"/>
            <a:ext cx="87630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6600" smtClean="0">
                <a:latin typeface="Arial"/>
              </a:rPr>
              <a:t>Môn: Luyện Từ &amp; Câu</a:t>
            </a:r>
            <a:r>
              <a:rPr lang="en-US" sz="3600" smtClean="0">
                <a:latin typeface="Arial"/>
              </a:rPr>
              <a:t>.</a:t>
            </a:r>
            <a:br>
              <a:rPr lang="en-US" sz="3600" smtClean="0">
                <a:latin typeface="Arial"/>
              </a:rPr>
            </a:br>
            <a:endParaRPr lang="en-US" sz="3600" b="1" smtClean="0">
              <a:solidFill>
                <a:srgbClr val="0000FF"/>
              </a:solidFill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03438" y="4945063"/>
            <a:ext cx="2305050" cy="584200"/>
            <a:chOff x="948" y="2208"/>
            <a:chExt cx="1452" cy="368"/>
          </a:xfrm>
        </p:grpSpPr>
        <p:sp>
          <p:nvSpPr>
            <p:cNvPr id="12298" name="Text Box 4"/>
            <p:cNvSpPr txBox="1">
              <a:spLocks noChangeArrowheads="1"/>
            </p:cNvSpPr>
            <p:nvPr/>
          </p:nvSpPr>
          <p:spPr bwMode="auto">
            <a:xfrm>
              <a:off x="948" y="2208"/>
              <a:ext cx="1011" cy="36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FF"/>
                  </a:solidFill>
                  <a:latin typeface="Arial" charset="0"/>
                </a:rPr>
                <a:t>    đá</a:t>
              </a:r>
            </a:p>
          </p:txBody>
        </p:sp>
        <p:sp>
          <p:nvSpPr>
            <p:cNvPr id="12299" name="Text Box 5"/>
            <p:cNvSpPr txBox="1">
              <a:spLocks noChangeArrowheads="1"/>
            </p:cNvSpPr>
            <p:nvPr/>
          </p:nvSpPr>
          <p:spPr bwMode="auto">
            <a:xfrm>
              <a:off x="1618" y="2208"/>
              <a:ext cx="782" cy="36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FF"/>
                  </a:solidFill>
                  <a:latin typeface="Arial" charset="0"/>
                </a:rPr>
                <a:t>bóng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5576888" y="4968875"/>
            <a:ext cx="2228850" cy="590550"/>
            <a:chOff x="3084" y="2568"/>
            <a:chExt cx="1404" cy="372"/>
          </a:xfrm>
        </p:grpSpPr>
        <p:sp>
          <p:nvSpPr>
            <p:cNvPr id="12296" name="Text Box 7"/>
            <p:cNvSpPr txBox="1">
              <a:spLocks noChangeArrowheads="1"/>
            </p:cNvSpPr>
            <p:nvPr/>
          </p:nvSpPr>
          <p:spPr bwMode="auto">
            <a:xfrm>
              <a:off x="3636" y="2568"/>
              <a:ext cx="852" cy="36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FF"/>
                  </a:solidFill>
                  <a:latin typeface="Arial" charset="0"/>
                </a:rPr>
                <a:t>  đá</a:t>
              </a:r>
            </a:p>
          </p:txBody>
        </p:sp>
        <p:sp>
          <p:nvSpPr>
            <p:cNvPr id="12297" name="Text Box 8"/>
            <p:cNvSpPr txBox="1">
              <a:spLocks noChangeArrowheads="1"/>
            </p:cNvSpPr>
            <p:nvPr/>
          </p:nvSpPr>
          <p:spPr bwMode="auto">
            <a:xfrm>
              <a:off x="3084" y="2572"/>
              <a:ext cx="780" cy="36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FF"/>
                  </a:solidFill>
                  <a:latin typeface="Arial" charset="0"/>
                </a:rPr>
                <a:t>  hòn</a:t>
              </a:r>
            </a:p>
          </p:txBody>
        </p:sp>
      </p:grp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2552700" y="4953000"/>
            <a:ext cx="1333500" cy="584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Arial" charset="0"/>
              </a:rPr>
              <a:t>đá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6629400" y="4979988"/>
            <a:ext cx="1333500" cy="584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137160" rIns="13716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Arial" charset="0"/>
              </a:rPr>
              <a:t>đá</a:t>
            </a:r>
          </a:p>
        </p:txBody>
      </p:sp>
      <p:pic>
        <p:nvPicPr>
          <p:cNvPr id="12294" name="Picture 11" descr="da bong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485900"/>
            <a:ext cx="2486025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12" descr="hon da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00663" y="1600200"/>
            <a:ext cx="2624137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5" grpId="0" autoUpdateAnimBg="0"/>
      <p:bldP spid="2970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81000" y="4510088"/>
            <a:ext cx="4133850" cy="769937"/>
            <a:chOff x="948" y="2208"/>
            <a:chExt cx="1452" cy="485"/>
          </a:xfrm>
        </p:grpSpPr>
        <p:sp>
          <p:nvSpPr>
            <p:cNvPr id="13322" name="Text Box 4"/>
            <p:cNvSpPr txBox="1">
              <a:spLocks noChangeArrowheads="1"/>
            </p:cNvSpPr>
            <p:nvPr/>
          </p:nvSpPr>
          <p:spPr bwMode="auto">
            <a:xfrm>
              <a:off x="948" y="2208"/>
              <a:ext cx="1011" cy="4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4400" b="1">
                  <a:solidFill>
                    <a:srgbClr val="0000FF"/>
                  </a:solidFill>
                  <a:latin typeface="Arial" charset="0"/>
                </a:rPr>
                <a:t>       ba</a:t>
              </a:r>
            </a:p>
          </p:txBody>
        </p:sp>
        <p:sp>
          <p:nvSpPr>
            <p:cNvPr id="13323" name="Text Box 5"/>
            <p:cNvSpPr txBox="1">
              <a:spLocks noChangeArrowheads="1"/>
            </p:cNvSpPr>
            <p:nvPr/>
          </p:nvSpPr>
          <p:spPr bwMode="auto">
            <a:xfrm>
              <a:off x="1618" y="2208"/>
              <a:ext cx="782" cy="4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4400" b="1">
                  <a:solidFill>
                    <a:srgbClr val="0000FF"/>
                  </a:solidFill>
                  <a:latin typeface="Arial" charset="0"/>
                </a:rPr>
                <a:t>và má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552950" y="4537075"/>
            <a:ext cx="2228850" cy="776288"/>
            <a:chOff x="3084" y="2568"/>
            <a:chExt cx="1404" cy="489"/>
          </a:xfrm>
        </p:grpSpPr>
        <p:sp>
          <p:nvSpPr>
            <p:cNvPr id="13320" name="Text Box 7"/>
            <p:cNvSpPr txBox="1">
              <a:spLocks noChangeArrowheads="1"/>
            </p:cNvSpPr>
            <p:nvPr/>
          </p:nvSpPr>
          <p:spPr bwMode="auto">
            <a:xfrm>
              <a:off x="3636" y="2568"/>
              <a:ext cx="852" cy="4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4400" b="1">
                  <a:solidFill>
                    <a:srgbClr val="0000FF"/>
                  </a:solidFill>
                  <a:latin typeface="Arial" charset="0"/>
                </a:rPr>
                <a:t>tuổi</a:t>
              </a:r>
            </a:p>
          </p:txBody>
        </p:sp>
        <p:sp>
          <p:nvSpPr>
            <p:cNvPr id="13321" name="Text Box 8"/>
            <p:cNvSpPr txBox="1">
              <a:spLocks noChangeArrowheads="1"/>
            </p:cNvSpPr>
            <p:nvPr/>
          </p:nvSpPr>
          <p:spPr bwMode="auto">
            <a:xfrm>
              <a:off x="3084" y="2572"/>
              <a:ext cx="780" cy="4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4400" b="1">
                  <a:solidFill>
                    <a:srgbClr val="0000FF"/>
                  </a:solidFill>
                  <a:latin typeface="Arial" charset="0"/>
                </a:rPr>
                <a:t> ba </a:t>
              </a:r>
            </a:p>
          </p:txBody>
        </p:sp>
      </p:grp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1430338" y="4516438"/>
            <a:ext cx="1333500" cy="7699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400" b="1">
                <a:solidFill>
                  <a:srgbClr val="FF3300"/>
                </a:solidFill>
                <a:latin typeface="Arial" charset="0"/>
              </a:rPr>
              <a:t>ba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4700588" y="4545013"/>
            <a:ext cx="1352550" cy="7699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400" b="1">
                <a:solidFill>
                  <a:srgbClr val="FF3300"/>
                </a:solidFill>
                <a:latin typeface="Arial" charset="0"/>
              </a:rPr>
              <a:t>ba</a:t>
            </a:r>
          </a:p>
        </p:txBody>
      </p:sp>
      <p:pic>
        <p:nvPicPr>
          <p:cNvPr id="13318" name="Picture 11" descr="gia dinh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122488"/>
            <a:ext cx="2590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12" descr="em be 3 tuo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2154238"/>
            <a:ext cx="2514600" cy="188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9" grpId="0" autoUpdateAnimBg="0"/>
      <p:bldP spid="3073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6870700" cy="914400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0000FF"/>
                </a:solidFill>
                <a:latin typeface="Arial" charset="0"/>
              </a:rPr>
              <a:t>III. </a:t>
            </a:r>
            <a:r>
              <a:rPr lang="en-US" sz="2800" b="1" u="sng" smtClean="0">
                <a:solidFill>
                  <a:srgbClr val="0000FF"/>
                </a:solidFill>
                <a:latin typeface="Arial" charset="0"/>
              </a:rPr>
              <a:t>Luyện tập:</a:t>
            </a:r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838200" y="1600200"/>
            <a:ext cx="7010400" cy="830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u="sng">
                <a:solidFill>
                  <a:srgbClr val="000000"/>
                </a:solidFill>
                <a:latin typeface="Arial" charset="0"/>
              </a:rPr>
              <a:t>Bài 1</a:t>
            </a:r>
            <a:r>
              <a:rPr lang="en-US" sz="2400">
                <a:solidFill>
                  <a:srgbClr val="000000"/>
                </a:solidFill>
                <a:latin typeface="Arial" charset="0"/>
              </a:rPr>
              <a:t>: Phân biệt nghĩa của những từ đồng âm trong  các cụm từ sau: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209800" y="2743200"/>
            <a:ext cx="5334000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94213" name="Text Box 5"/>
          <p:cNvSpPr txBox="1">
            <a:spLocks noChangeArrowheads="1"/>
          </p:cNvSpPr>
          <p:nvPr/>
        </p:nvSpPr>
        <p:spPr bwMode="auto">
          <a:xfrm>
            <a:off x="1676400" y="2895600"/>
            <a:ext cx="7010400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a) cánh </a:t>
            </a:r>
            <a:r>
              <a:rPr lang="en-US" sz="2000">
                <a:solidFill>
                  <a:schemeClr val="tx2"/>
                </a:solidFill>
                <a:latin typeface="Arial" charset="0"/>
              </a:rPr>
              <a:t>đồng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 - tượng </a:t>
            </a:r>
            <a:r>
              <a:rPr lang="en-US" sz="2000">
                <a:solidFill>
                  <a:schemeClr val="tx2"/>
                </a:solidFill>
                <a:latin typeface="Arial" charset="0"/>
              </a:rPr>
              <a:t>đồng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 - một nghìn </a:t>
            </a:r>
            <a:r>
              <a:rPr lang="en-US" sz="2000">
                <a:solidFill>
                  <a:schemeClr val="tx2"/>
                </a:solidFill>
                <a:latin typeface="Arial" charset="0"/>
              </a:rPr>
              <a:t>đồng </a:t>
            </a:r>
            <a:r>
              <a:rPr lang="en-US" sz="2000" i="1">
                <a:solidFill>
                  <a:schemeClr val="tx2"/>
                </a:solidFill>
                <a:latin typeface="Arial" charset="0"/>
              </a:rPr>
              <a:t>(</a:t>
            </a:r>
            <a:r>
              <a:rPr lang="en-US" i="1">
                <a:latin typeface="Arial" charset="0"/>
              </a:rPr>
              <a:t>tổ 1 + 2</a:t>
            </a:r>
            <a:r>
              <a:rPr lang="en-US" sz="1600" i="1">
                <a:latin typeface="Arial" charset="0"/>
              </a:rPr>
              <a:t>)</a:t>
            </a:r>
          </a:p>
        </p:txBody>
      </p:sp>
      <p:sp>
        <p:nvSpPr>
          <p:cNvPr id="94214" name="Text Box 6"/>
          <p:cNvSpPr txBox="1">
            <a:spLocks noChangeArrowheads="1"/>
          </p:cNvSpPr>
          <p:nvPr/>
        </p:nvSpPr>
        <p:spPr bwMode="auto">
          <a:xfrm>
            <a:off x="1676400" y="3810000"/>
            <a:ext cx="53340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b) hòn </a:t>
            </a:r>
            <a:r>
              <a:rPr lang="en-US" sz="2000">
                <a:solidFill>
                  <a:schemeClr val="tx2"/>
                </a:solidFill>
                <a:latin typeface="Arial" charset="0"/>
              </a:rPr>
              <a:t>đá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 – </a:t>
            </a:r>
            <a:r>
              <a:rPr lang="en-US" sz="2000">
                <a:solidFill>
                  <a:schemeClr val="tx2"/>
                </a:solidFill>
                <a:latin typeface="Arial" charset="0"/>
              </a:rPr>
              <a:t>đá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 bóng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i="1">
                <a:latin typeface="Arial" charset="0"/>
              </a:rPr>
              <a:t>(t</a:t>
            </a:r>
            <a:r>
              <a:rPr lang="en-US" sz="1600" i="1">
                <a:latin typeface="Arial" charset="0"/>
              </a:rPr>
              <a:t>ổ 3)</a:t>
            </a:r>
          </a:p>
        </p:txBody>
      </p:sp>
      <p:sp>
        <p:nvSpPr>
          <p:cNvPr id="94215" name="Text Box 7"/>
          <p:cNvSpPr txBox="1">
            <a:spLocks noChangeArrowheads="1"/>
          </p:cNvSpPr>
          <p:nvPr/>
        </p:nvSpPr>
        <p:spPr bwMode="auto">
          <a:xfrm>
            <a:off x="1676400" y="4876800"/>
            <a:ext cx="4648200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c) </a:t>
            </a:r>
            <a:r>
              <a:rPr lang="en-US" sz="2000">
                <a:solidFill>
                  <a:schemeClr val="tx2"/>
                </a:solidFill>
                <a:latin typeface="Arial" charset="0"/>
              </a:rPr>
              <a:t>ba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 và má – </a:t>
            </a:r>
            <a:r>
              <a:rPr lang="en-US" sz="2000">
                <a:solidFill>
                  <a:schemeClr val="tx2"/>
                </a:solidFill>
                <a:latin typeface="Arial" charset="0"/>
              </a:rPr>
              <a:t>ba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 tuổi </a:t>
            </a:r>
            <a:r>
              <a:rPr lang="en-US" sz="2000" i="1">
                <a:latin typeface="Arial" charset="0"/>
              </a:rPr>
              <a:t>(t</a:t>
            </a:r>
            <a:r>
              <a:rPr lang="en-US" sz="1600" i="1">
                <a:latin typeface="Arial" charset="0"/>
              </a:rPr>
              <a:t>ổ 4)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9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9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94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9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/>
      <p:bldP spid="94211" grpId="0"/>
      <p:bldP spid="94213" grpId="0"/>
      <p:bldP spid="94214" grpId="0"/>
      <p:bldP spid="942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6553200" cy="609600"/>
          </a:xfrm>
        </p:spPr>
        <p:txBody>
          <a:bodyPr/>
          <a:lstStyle/>
          <a:p>
            <a:pPr algn="l" eaLnBrk="1" hangingPunct="1"/>
            <a:r>
              <a:rPr lang="en-US" sz="2400" b="1" u="sng" smtClean="0">
                <a:solidFill>
                  <a:srgbClr val="008000"/>
                </a:solidFill>
                <a:latin typeface="Arial" charset="0"/>
              </a:rPr>
              <a:t>Bài 2</a:t>
            </a:r>
            <a:r>
              <a:rPr lang="en-US" sz="2400" smtClean="0">
                <a:solidFill>
                  <a:srgbClr val="008000"/>
                </a:solidFill>
                <a:latin typeface="Arial" charset="0"/>
              </a:rPr>
              <a:t>: Đặt câu để phân biệt các từ đồng âm:</a:t>
            </a: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1981200" y="1981200"/>
            <a:ext cx="4648200" cy="584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bàn, cờ, nước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8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/>
      <p:bldP spid="8806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350963" y="4694238"/>
            <a:ext cx="2438400" cy="641350"/>
            <a:chOff x="948" y="2208"/>
            <a:chExt cx="1452" cy="404"/>
          </a:xfrm>
        </p:grpSpPr>
        <p:sp>
          <p:nvSpPr>
            <p:cNvPr id="16400" name="Text Box 4"/>
            <p:cNvSpPr txBox="1">
              <a:spLocks noChangeArrowheads="1"/>
            </p:cNvSpPr>
            <p:nvPr/>
          </p:nvSpPr>
          <p:spPr bwMode="auto">
            <a:xfrm>
              <a:off x="948" y="2208"/>
              <a:ext cx="1011" cy="40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600" b="1">
                  <a:solidFill>
                    <a:srgbClr val="0000FF"/>
                  </a:solidFill>
                  <a:latin typeface="Arial" charset="0"/>
                </a:rPr>
                <a:t>  bàn</a:t>
              </a:r>
            </a:p>
          </p:txBody>
        </p:sp>
        <p:sp>
          <p:nvSpPr>
            <p:cNvPr id="16401" name="Text Box 5"/>
            <p:cNvSpPr txBox="1">
              <a:spLocks noChangeArrowheads="1"/>
            </p:cNvSpPr>
            <p:nvPr/>
          </p:nvSpPr>
          <p:spPr bwMode="auto">
            <a:xfrm>
              <a:off x="1618" y="2208"/>
              <a:ext cx="782" cy="40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600" b="1">
                  <a:solidFill>
                    <a:srgbClr val="0000FF"/>
                  </a:solidFill>
                  <a:latin typeface="Arial" charset="0"/>
                </a:rPr>
                <a:t>phím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6991350" y="4648200"/>
            <a:ext cx="3448050" cy="666750"/>
            <a:chOff x="3084" y="2208"/>
            <a:chExt cx="2172" cy="420"/>
          </a:xfrm>
        </p:grpSpPr>
        <p:sp>
          <p:nvSpPr>
            <p:cNvPr id="16397" name="Text Box 7"/>
            <p:cNvSpPr txBox="1">
              <a:spLocks noChangeArrowheads="1"/>
            </p:cNvSpPr>
            <p:nvPr/>
          </p:nvSpPr>
          <p:spPr bwMode="auto">
            <a:xfrm>
              <a:off x="3648" y="2208"/>
              <a:ext cx="852" cy="40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600" b="1">
                  <a:solidFill>
                    <a:srgbClr val="0000FF"/>
                  </a:solidFill>
                  <a:latin typeface="Arial" charset="0"/>
                </a:rPr>
                <a:t>bạc</a:t>
              </a:r>
            </a:p>
          </p:txBody>
        </p:sp>
        <p:sp>
          <p:nvSpPr>
            <p:cNvPr id="16398" name="Text Box 8"/>
            <p:cNvSpPr txBox="1">
              <a:spLocks noChangeArrowheads="1"/>
            </p:cNvSpPr>
            <p:nvPr/>
          </p:nvSpPr>
          <p:spPr bwMode="auto">
            <a:xfrm>
              <a:off x="4440" y="2208"/>
              <a:ext cx="816" cy="40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endParaRPr lang="en-US" sz="36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16399" name="Text Box 9"/>
            <p:cNvSpPr txBox="1">
              <a:spLocks noChangeArrowheads="1"/>
            </p:cNvSpPr>
            <p:nvPr/>
          </p:nvSpPr>
          <p:spPr bwMode="auto">
            <a:xfrm>
              <a:off x="3084" y="2224"/>
              <a:ext cx="780" cy="40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600" b="1">
                  <a:solidFill>
                    <a:srgbClr val="0000FF"/>
                  </a:solidFill>
                  <a:latin typeface="Arial" charset="0"/>
                </a:rPr>
                <a:t>bàn</a:t>
              </a:r>
            </a:p>
          </p:txBody>
        </p:sp>
      </p:grp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6988175" y="4668838"/>
            <a:ext cx="135255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3300"/>
                </a:solidFill>
                <a:latin typeface="Arial" charset="0"/>
              </a:rPr>
              <a:t>bàn</a:t>
            </a:r>
          </a:p>
        </p:txBody>
      </p:sp>
      <p:pic>
        <p:nvPicPr>
          <p:cNvPr id="16389" name="Picture 15" descr="ban phi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362200"/>
            <a:ext cx="2362200" cy="189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17" descr="ban ba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19850" y="2452688"/>
            <a:ext cx="2419350" cy="18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1593850" y="4708525"/>
            <a:ext cx="135255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3300"/>
                </a:solidFill>
                <a:latin typeface="Arial" charset="0"/>
              </a:rPr>
              <a:t>bàn</a:t>
            </a: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4038600" y="4648200"/>
            <a:ext cx="2924175" cy="650875"/>
            <a:chOff x="2208" y="3340"/>
            <a:chExt cx="1842" cy="438"/>
          </a:xfrm>
        </p:grpSpPr>
        <p:sp>
          <p:nvSpPr>
            <p:cNvPr id="16395" name="Text Box 22"/>
            <p:cNvSpPr txBox="1">
              <a:spLocks noChangeArrowheads="1"/>
            </p:cNvSpPr>
            <p:nvPr/>
          </p:nvSpPr>
          <p:spPr bwMode="auto">
            <a:xfrm>
              <a:off x="2671" y="3340"/>
              <a:ext cx="1379" cy="43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600" b="1">
                  <a:solidFill>
                    <a:srgbClr val="0000FF"/>
                  </a:solidFill>
                  <a:latin typeface="Arial" charset="0"/>
                </a:rPr>
                <a:t> ghế</a:t>
              </a:r>
            </a:p>
          </p:txBody>
        </p:sp>
        <p:sp>
          <p:nvSpPr>
            <p:cNvPr id="16396" name="Text Box 24"/>
            <p:cNvSpPr txBox="1">
              <a:spLocks noChangeArrowheads="1"/>
            </p:cNvSpPr>
            <p:nvPr/>
          </p:nvSpPr>
          <p:spPr bwMode="auto">
            <a:xfrm>
              <a:off x="2208" y="3346"/>
              <a:ext cx="947" cy="43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600" b="1">
                  <a:solidFill>
                    <a:srgbClr val="0000FF"/>
                  </a:solidFill>
                  <a:latin typeface="Arial" charset="0"/>
                </a:rPr>
                <a:t>bàn</a:t>
              </a:r>
            </a:p>
          </p:txBody>
        </p:sp>
      </p:grp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4038600" y="4648200"/>
            <a:ext cx="135255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3300"/>
                </a:solidFill>
                <a:latin typeface="Arial" charset="0"/>
              </a:rPr>
              <a:t>bàn</a:t>
            </a:r>
          </a:p>
        </p:txBody>
      </p:sp>
      <p:pic>
        <p:nvPicPr>
          <p:cNvPr id="16394" name="Picture 3" descr="VM20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29063" y="1828800"/>
            <a:ext cx="2243137" cy="224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3" grpId="0" autoUpdateAnimBg="0"/>
      <p:bldP spid="23571" grpId="0" autoUpdateAnimBg="0"/>
      <p:bldP spid="2357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80" name="Picture 4" descr="images[72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371600"/>
            <a:ext cx="1905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1381" name="Picture 5" descr="images[63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371600"/>
            <a:ext cx="2971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82" name="Text Box 6"/>
          <p:cNvSpPr txBox="1">
            <a:spLocks noChangeArrowheads="1"/>
          </p:cNvSpPr>
          <p:nvPr/>
        </p:nvSpPr>
        <p:spPr bwMode="auto">
          <a:xfrm>
            <a:off x="1676400" y="3886200"/>
            <a:ext cx="198120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00FF"/>
                </a:solidFill>
                <a:latin typeface="Arial" charset="0"/>
              </a:rPr>
              <a:t>cờ vua</a:t>
            </a:r>
          </a:p>
        </p:txBody>
      </p:sp>
      <p:sp>
        <p:nvSpPr>
          <p:cNvPr id="101383" name="Text Box 7"/>
          <p:cNvSpPr txBox="1">
            <a:spLocks noChangeArrowheads="1"/>
          </p:cNvSpPr>
          <p:nvPr/>
        </p:nvSpPr>
        <p:spPr bwMode="auto">
          <a:xfrm>
            <a:off x="5181600" y="3886200"/>
            <a:ext cx="198120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00FF"/>
                </a:solidFill>
                <a:latin typeface="Arial" charset="0"/>
              </a:rPr>
              <a:t>lá cờ</a:t>
            </a:r>
          </a:p>
        </p:txBody>
      </p:sp>
      <p:sp>
        <p:nvSpPr>
          <p:cNvPr id="101384" name="Text Box 8"/>
          <p:cNvSpPr txBox="1">
            <a:spLocks noChangeArrowheads="1"/>
          </p:cNvSpPr>
          <p:nvPr/>
        </p:nvSpPr>
        <p:spPr bwMode="auto">
          <a:xfrm>
            <a:off x="1676400" y="3886200"/>
            <a:ext cx="99060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tx2"/>
                </a:solidFill>
                <a:latin typeface="Arial" charset="0"/>
              </a:rPr>
              <a:t>cờ</a:t>
            </a:r>
          </a:p>
        </p:txBody>
      </p:sp>
      <p:sp>
        <p:nvSpPr>
          <p:cNvPr id="101385" name="Text Box 9"/>
          <p:cNvSpPr txBox="1">
            <a:spLocks noChangeArrowheads="1"/>
          </p:cNvSpPr>
          <p:nvPr/>
        </p:nvSpPr>
        <p:spPr bwMode="auto">
          <a:xfrm>
            <a:off x="5638800" y="3886200"/>
            <a:ext cx="99060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tx2"/>
                </a:solidFill>
                <a:latin typeface="Arial" charset="0"/>
              </a:rPr>
              <a:t>cờ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01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101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1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1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1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1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2" grpId="0"/>
      <p:bldP spid="101383" grpId="0"/>
      <p:bldP spid="101384" grpId="0"/>
      <p:bldP spid="10138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772150" y="4438650"/>
            <a:ext cx="3448050" cy="609600"/>
            <a:chOff x="3084" y="2208"/>
            <a:chExt cx="2172" cy="384"/>
          </a:xfrm>
        </p:grpSpPr>
        <p:sp>
          <p:nvSpPr>
            <p:cNvPr id="18442" name="Text Box 7"/>
            <p:cNvSpPr txBox="1">
              <a:spLocks noChangeArrowheads="1"/>
            </p:cNvSpPr>
            <p:nvPr/>
          </p:nvSpPr>
          <p:spPr bwMode="auto">
            <a:xfrm>
              <a:off x="3648" y="2208"/>
              <a:ext cx="852" cy="36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FF"/>
                  </a:solidFill>
                  <a:latin typeface="Arial" charset="0"/>
                </a:rPr>
                <a:t>  ta</a:t>
              </a:r>
            </a:p>
          </p:txBody>
        </p:sp>
        <p:sp>
          <p:nvSpPr>
            <p:cNvPr id="18443" name="Text Box 8"/>
            <p:cNvSpPr txBox="1">
              <a:spLocks noChangeArrowheads="1"/>
            </p:cNvSpPr>
            <p:nvPr/>
          </p:nvSpPr>
          <p:spPr bwMode="auto">
            <a:xfrm>
              <a:off x="4440" y="2208"/>
              <a:ext cx="816" cy="36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endParaRPr lang="en-US" sz="32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18444" name="Text Box 9"/>
            <p:cNvSpPr txBox="1">
              <a:spLocks noChangeArrowheads="1"/>
            </p:cNvSpPr>
            <p:nvPr/>
          </p:nvSpPr>
          <p:spPr bwMode="auto">
            <a:xfrm>
              <a:off x="3084" y="2224"/>
              <a:ext cx="924" cy="36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FF"/>
                  </a:solidFill>
                  <a:latin typeface="Arial" charset="0"/>
                </a:rPr>
                <a:t>nước</a:t>
              </a:r>
            </a:p>
          </p:txBody>
        </p:sp>
      </p:grp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5791200" y="4464050"/>
            <a:ext cx="1352550" cy="584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Arial" charset="0"/>
              </a:rPr>
              <a:t>nước</a:t>
            </a:r>
          </a:p>
        </p:txBody>
      </p:sp>
      <p:pic>
        <p:nvPicPr>
          <p:cNvPr id="18436" name="Picture 18" descr="viet n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1447800"/>
            <a:ext cx="2151063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22" descr="1055lx0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1524000"/>
            <a:ext cx="3505200" cy="264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8438" name="Group 24"/>
          <p:cNvGrpSpPr>
            <a:grpSpLocks/>
          </p:cNvGrpSpPr>
          <p:nvPr/>
        </p:nvGrpSpPr>
        <p:grpSpPr bwMode="auto">
          <a:xfrm>
            <a:off x="1747838" y="4419600"/>
            <a:ext cx="2519362" cy="584200"/>
            <a:chOff x="816" y="2496"/>
            <a:chExt cx="1587" cy="368"/>
          </a:xfrm>
        </p:grpSpPr>
        <p:sp>
          <p:nvSpPr>
            <p:cNvPr id="18440" name="Text Box 4"/>
            <p:cNvSpPr txBox="1">
              <a:spLocks noChangeArrowheads="1"/>
            </p:cNvSpPr>
            <p:nvPr/>
          </p:nvSpPr>
          <p:spPr bwMode="auto">
            <a:xfrm>
              <a:off x="1392" y="2496"/>
              <a:ext cx="1011" cy="36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FF"/>
                  </a:solidFill>
                  <a:latin typeface="Arial" charset="0"/>
                </a:rPr>
                <a:t>nước</a:t>
              </a:r>
            </a:p>
          </p:txBody>
        </p:sp>
        <p:sp>
          <p:nvSpPr>
            <p:cNvPr id="18441" name="Text Box 23"/>
            <p:cNvSpPr txBox="1">
              <a:spLocks noChangeArrowheads="1"/>
            </p:cNvSpPr>
            <p:nvPr/>
          </p:nvSpPr>
          <p:spPr bwMode="auto">
            <a:xfrm>
              <a:off x="816" y="2496"/>
              <a:ext cx="960" cy="36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0000FF"/>
                  </a:solidFill>
                  <a:latin typeface="Arial" charset="0"/>
                </a:rPr>
                <a:t>thác</a:t>
              </a:r>
            </a:p>
          </p:txBody>
        </p:sp>
      </p:grp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2667000" y="4419600"/>
            <a:ext cx="1333500" cy="584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Arial" charset="0"/>
              </a:rPr>
              <a:t>nước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5" grpId="0" autoUpdateAnimBg="0"/>
      <p:bldP spid="2151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s[72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828800"/>
            <a:ext cx="2895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 descr="images[63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1870075"/>
            <a:ext cx="3581400" cy="220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43000" y="4038600"/>
            <a:ext cx="1981200" cy="584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tx2"/>
                </a:solidFill>
                <a:latin typeface="Arial" charset="0"/>
              </a:rPr>
              <a:t>cờ</a:t>
            </a:r>
            <a:r>
              <a:rPr lang="en-US" sz="3200">
                <a:solidFill>
                  <a:srgbClr val="0000FF"/>
                </a:solidFill>
                <a:latin typeface="Arial" charset="0"/>
              </a:rPr>
              <a:t> vua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486400" y="4114800"/>
            <a:ext cx="1981200" cy="584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Arial" charset="0"/>
              </a:rPr>
              <a:t>lá </a:t>
            </a:r>
            <a:r>
              <a:rPr lang="en-US" sz="3200">
                <a:solidFill>
                  <a:schemeClr val="tx2"/>
                </a:solidFill>
                <a:latin typeface="Arial" charset="0"/>
              </a:rPr>
              <a:t>cờ</a:t>
            </a:r>
          </a:p>
        </p:txBody>
      </p:sp>
      <p:sp>
        <p:nvSpPr>
          <p:cNvPr id="109576" name="AutoShape 8"/>
          <p:cNvSpPr>
            <a:spLocks noChangeArrowheads="1"/>
          </p:cNvSpPr>
          <p:nvPr/>
        </p:nvSpPr>
        <p:spPr bwMode="auto">
          <a:xfrm>
            <a:off x="1676400" y="0"/>
            <a:ext cx="4648200" cy="1524000"/>
          </a:xfrm>
          <a:prstGeom prst="cloudCallout">
            <a:avLst>
              <a:gd name="adj1" fmla="val 47505"/>
              <a:gd name="adj2" fmla="val 641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sz="2000" i="1">
                <a:solidFill>
                  <a:srgbClr val="0000FF"/>
                </a:solidFill>
                <a:latin typeface="Arial" charset="0"/>
              </a:rPr>
              <a:t>,Nhà nhà treo </a:t>
            </a:r>
            <a:r>
              <a:rPr lang="en-US" sz="2000" i="1">
                <a:solidFill>
                  <a:schemeClr val="tx2"/>
                </a:solidFill>
                <a:latin typeface="Arial" charset="0"/>
              </a:rPr>
              <a:t>cờ</a:t>
            </a:r>
            <a:r>
              <a:rPr lang="en-US" sz="2000" i="1">
                <a:solidFill>
                  <a:srgbClr val="0000FF"/>
                </a:solidFill>
                <a:latin typeface="Arial" charset="0"/>
              </a:rPr>
              <a:t> mừng ngày Quốc khánh.</a:t>
            </a:r>
          </a:p>
        </p:txBody>
      </p:sp>
      <p:sp>
        <p:nvSpPr>
          <p:cNvPr id="109577" name="AutoShape 9"/>
          <p:cNvSpPr>
            <a:spLocks noChangeArrowheads="1"/>
          </p:cNvSpPr>
          <p:nvPr/>
        </p:nvSpPr>
        <p:spPr bwMode="auto">
          <a:xfrm>
            <a:off x="3429000" y="4648200"/>
            <a:ext cx="4267200" cy="1981200"/>
          </a:xfrm>
          <a:prstGeom prst="cloudCallout">
            <a:avLst>
              <a:gd name="adj1" fmla="val -68972"/>
              <a:gd name="adj2" fmla="val -59856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2"/>
                </a:solidFill>
                <a:latin typeface="Arial" charset="0"/>
              </a:rPr>
              <a:t>Cờ</a:t>
            </a:r>
            <a:r>
              <a:rPr lang="en-US" sz="2400" i="1">
                <a:solidFill>
                  <a:srgbClr val="0000FF"/>
                </a:solidFill>
                <a:latin typeface="Arial" charset="0"/>
              </a:rPr>
              <a:t> vua là môn thể thao em rất yêu thích.</a:t>
            </a:r>
          </a:p>
          <a:p>
            <a:pPr algn="ctr"/>
            <a:endParaRPr lang="en-US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9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9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6" grpId="0" animBg="1"/>
      <p:bldP spid="10957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5"/>
          <p:cNvGrpSpPr>
            <a:grpSpLocks/>
          </p:cNvGrpSpPr>
          <p:nvPr/>
        </p:nvGrpSpPr>
        <p:grpSpPr bwMode="auto">
          <a:xfrm>
            <a:off x="6991350" y="4648200"/>
            <a:ext cx="3448050" cy="609600"/>
            <a:chOff x="3084" y="2208"/>
            <a:chExt cx="2172" cy="384"/>
          </a:xfrm>
        </p:grpSpPr>
        <p:sp>
          <p:nvSpPr>
            <p:cNvPr id="20490" name="Text Box 6"/>
            <p:cNvSpPr txBox="1">
              <a:spLocks noChangeArrowheads="1"/>
            </p:cNvSpPr>
            <p:nvPr/>
          </p:nvSpPr>
          <p:spPr bwMode="auto">
            <a:xfrm>
              <a:off x="3648" y="2208"/>
              <a:ext cx="852" cy="36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FF"/>
                  </a:solidFill>
                  <a:latin typeface="Arial" charset="0"/>
                </a:rPr>
                <a:t>bạc</a:t>
              </a:r>
            </a:p>
          </p:txBody>
        </p:sp>
        <p:sp>
          <p:nvSpPr>
            <p:cNvPr id="20491" name="Text Box 7"/>
            <p:cNvSpPr txBox="1">
              <a:spLocks noChangeArrowheads="1"/>
            </p:cNvSpPr>
            <p:nvPr/>
          </p:nvSpPr>
          <p:spPr bwMode="auto">
            <a:xfrm>
              <a:off x="4440" y="2208"/>
              <a:ext cx="816" cy="36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endParaRPr lang="en-US" sz="32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20492" name="Text Box 8"/>
            <p:cNvSpPr txBox="1">
              <a:spLocks noChangeArrowheads="1"/>
            </p:cNvSpPr>
            <p:nvPr/>
          </p:nvSpPr>
          <p:spPr bwMode="auto">
            <a:xfrm>
              <a:off x="3084" y="2224"/>
              <a:ext cx="780" cy="36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chemeClr val="tx2"/>
                  </a:solidFill>
                  <a:latin typeface="Arial" charset="0"/>
                </a:rPr>
                <a:t>bàn</a:t>
              </a:r>
            </a:p>
          </p:txBody>
        </p:sp>
      </p:grpSp>
      <p:pic>
        <p:nvPicPr>
          <p:cNvPr id="20483" name="Picture 11" descr="ban ba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19850" y="2452688"/>
            <a:ext cx="2419350" cy="18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484" name="Group 13"/>
          <p:cNvGrpSpPr>
            <a:grpSpLocks/>
          </p:cNvGrpSpPr>
          <p:nvPr/>
        </p:nvGrpSpPr>
        <p:grpSpPr bwMode="auto">
          <a:xfrm>
            <a:off x="1447800" y="4724400"/>
            <a:ext cx="2924175" cy="593725"/>
            <a:chOff x="2208" y="3340"/>
            <a:chExt cx="1842" cy="400"/>
          </a:xfrm>
        </p:grpSpPr>
        <p:sp>
          <p:nvSpPr>
            <p:cNvPr id="20488" name="Text Box 14"/>
            <p:cNvSpPr txBox="1">
              <a:spLocks noChangeArrowheads="1"/>
            </p:cNvSpPr>
            <p:nvPr/>
          </p:nvSpPr>
          <p:spPr bwMode="auto">
            <a:xfrm>
              <a:off x="2671" y="3340"/>
              <a:ext cx="1379" cy="39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FF"/>
                  </a:solidFill>
                  <a:latin typeface="Arial" charset="0"/>
                </a:rPr>
                <a:t> ghế</a:t>
              </a:r>
            </a:p>
          </p:txBody>
        </p:sp>
        <p:sp>
          <p:nvSpPr>
            <p:cNvPr id="20489" name="Text Box 15"/>
            <p:cNvSpPr txBox="1">
              <a:spLocks noChangeArrowheads="1"/>
            </p:cNvSpPr>
            <p:nvPr/>
          </p:nvSpPr>
          <p:spPr bwMode="auto">
            <a:xfrm>
              <a:off x="2208" y="3346"/>
              <a:ext cx="947" cy="39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chemeClr val="tx2"/>
                  </a:solidFill>
                  <a:latin typeface="Arial" charset="0"/>
                </a:rPr>
                <a:t>bàn</a:t>
              </a:r>
            </a:p>
          </p:txBody>
        </p:sp>
      </p:grpSp>
      <p:pic>
        <p:nvPicPr>
          <p:cNvPr id="20485" name="Picture 17" descr="VM20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1676400"/>
            <a:ext cx="3005138" cy="300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63" name="AutoShape 19"/>
          <p:cNvSpPr>
            <a:spLocks noChangeArrowheads="1"/>
          </p:cNvSpPr>
          <p:nvPr/>
        </p:nvSpPr>
        <p:spPr bwMode="auto">
          <a:xfrm>
            <a:off x="2133600" y="304800"/>
            <a:ext cx="6019800" cy="1752600"/>
          </a:xfrm>
          <a:prstGeom prst="wedgeEllipseCallout">
            <a:avLst>
              <a:gd name="adj1" fmla="val 33255"/>
              <a:gd name="adj2" fmla="val 7291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400" i="1">
                <a:latin typeface="Arial" charset="0"/>
              </a:rPr>
              <a:t>	Mọi người đang</a:t>
            </a:r>
            <a:r>
              <a:rPr lang="en-US" sz="2400" i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i="1">
                <a:solidFill>
                  <a:schemeClr val="tx2"/>
                </a:solidFill>
                <a:latin typeface="Arial" charset="0"/>
              </a:rPr>
              <a:t>bàn</a:t>
            </a:r>
            <a:r>
              <a:rPr lang="en-US" sz="2400" i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i="1">
                <a:latin typeface="Arial" charset="0"/>
              </a:rPr>
              <a:t>bạc về phương án thi đấu.</a:t>
            </a:r>
          </a:p>
          <a:p>
            <a:pPr algn="ctr"/>
            <a:endParaRPr lang="en-US" sz="2400" i="1">
              <a:latin typeface="Arial" charset="0"/>
            </a:endParaRPr>
          </a:p>
        </p:txBody>
      </p:sp>
      <p:sp>
        <p:nvSpPr>
          <p:cNvPr id="108564" name="AutoShape 20"/>
          <p:cNvSpPr>
            <a:spLocks noChangeArrowheads="1"/>
          </p:cNvSpPr>
          <p:nvPr/>
        </p:nvSpPr>
        <p:spPr bwMode="auto">
          <a:xfrm>
            <a:off x="2209800" y="4953000"/>
            <a:ext cx="6019800" cy="1676400"/>
          </a:xfrm>
          <a:prstGeom prst="wedgeEllipseCallout">
            <a:avLst>
              <a:gd name="adj1" fmla="val -41009"/>
              <a:gd name="adj2" fmla="val -94509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sz="2400" i="1">
                <a:latin typeface="Arial" charset="0"/>
              </a:rPr>
              <a:t>Bộ</a:t>
            </a:r>
            <a:r>
              <a:rPr lang="en-US" sz="2400" i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i="1">
                <a:solidFill>
                  <a:schemeClr val="tx2"/>
                </a:solidFill>
                <a:latin typeface="Arial" charset="0"/>
              </a:rPr>
              <a:t>bàn</a:t>
            </a:r>
            <a:r>
              <a:rPr lang="en-US" sz="2400" i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i="1">
                <a:latin typeface="Arial" charset="0"/>
              </a:rPr>
              <a:t>ghế hình nốt nhạc thật là đẹp</a:t>
            </a:r>
            <a:r>
              <a:rPr lang="en-US" sz="2400" i="1">
                <a:solidFill>
                  <a:srgbClr val="0000FF"/>
                </a:solidFill>
                <a:latin typeface="Arial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8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8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63" grpId="0" animBg="1"/>
      <p:bldP spid="10856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5695950" y="4648200"/>
            <a:ext cx="3448050" cy="549275"/>
            <a:chOff x="3084" y="2208"/>
            <a:chExt cx="2172" cy="346"/>
          </a:xfrm>
        </p:grpSpPr>
        <p:sp>
          <p:nvSpPr>
            <p:cNvPr id="21514" name="Text Box 3"/>
            <p:cNvSpPr txBox="1">
              <a:spLocks noChangeArrowheads="1"/>
            </p:cNvSpPr>
            <p:nvPr/>
          </p:nvSpPr>
          <p:spPr bwMode="auto">
            <a:xfrm>
              <a:off x="3648" y="2208"/>
              <a:ext cx="852" cy="33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  ta</a:t>
              </a:r>
            </a:p>
          </p:txBody>
        </p:sp>
        <p:sp>
          <p:nvSpPr>
            <p:cNvPr id="21515" name="Text Box 4"/>
            <p:cNvSpPr txBox="1">
              <a:spLocks noChangeArrowheads="1"/>
            </p:cNvSpPr>
            <p:nvPr/>
          </p:nvSpPr>
          <p:spPr bwMode="auto">
            <a:xfrm>
              <a:off x="4440" y="2208"/>
              <a:ext cx="816" cy="33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endParaRPr lang="en-US" sz="28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21516" name="Text Box 5"/>
            <p:cNvSpPr txBox="1">
              <a:spLocks noChangeArrowheads="1"/>
            </p:cNvSpPr>
            <p:nvPr/>
          </p:nvSpPr>
          <p:spPr bwMode="auto">
            <a:xfrm>
              <a:off x="3084" y="2224"/>
              <a:ext cx="780" cy="33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chemeClr val="tx2"/>
                  </a:solidFill>
                  <a:latin typeface="Arial" charset="0"/>
                </a:rPr>
                <a:t>nước</a:t>
              </a:r>
            </a:p>
          </p:txBody>
        </p:sp>
      </p:grpSp>
      <p:pic>
        <p:nvPicPr>
          <p:cNvPr id="21507" name="Picture 7" descr="viet n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1828800"/>
            <a:ext cx="2151063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8" descr="1055lx0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3000" y="1905000"/>
            <a:ext cx="3505200" cy="264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1509" name="Group 9"/>
          <p:cNvGrpSpPr>
            <a:grpSpLocks/>
          </p:cNvGrpSpPr>
          <p:nvPr/>
        </p:nvGrpSpPr>
        <p:grpSpPr bwMode="auto">
          <a:xfrm>
            <a:off x="1143000" y="4724400"/>
            <a:ext cx="2519363" cy="523875"/>
            <a:chOff x="816" y="2496"/>
            <a:chExt cx="1587" cy="330"/>
          </a:xfrm>
        </p:grpSpPr>
        <p:sp>
          <p:nvSpPr>
            <p:cNvPr id="21512" name="Text Box 10"/>
            <p:cNvSpPr txBox="1">
              <a:spLocks noChangeArrowheads="1"/>
            </p:cNvSpPr>
            <p:nvPr/>
          </p:nvSpPr>
          <p:spPr bwMode="auto">
            <a:xfrm>
              <a:off x="1392" y="2496"/>
              <a:ext cx="1011" cy="33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chemeClr val="tx2"/>
                  </a:solidFill>
                  <a:latin typeface="Arial" charset="0"/>
                </a:rPr>
                <a:t>nước</a:t>
              </a:r>
            </a:p>
          </p:txBody>
        </p:sp>
        <p:sp>
          <p:nvSpPr>
            <p:cNvPr id="21513" name="Text Box 11"/>
            <p:cNvSpPr txBox="1">
              <a:spLocks noChangeArrowheads="1"/>
            </p:cNvSpPr>
            <p:nvPr/>
          </p:nvSpPr>
          <p:spPr bwMode="auto">
            <a:xfrm>
              <a:off x="816" y="2496"/>
              <a:ext cx="960" cy="33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thác</a:t>
              </a:r>
            </a:p>
          </p:txBody>
        </p:sp>
      </p:grpSp>
      <p:sp>
        <p:nvSpPr>
          <p:cNvPr id="110605" name="AutoShape 13"/>
          <p:cNvSpPr>
            <a:spLocks noChangeArrowheads="1"/>
          </p:cNvSpPr>
          <p:nvPr/>
        </p:nvSpPr>
        <p:spPr bwMode="auto">
          <a:xfrm>
            <a:off x="2590800" y="5029200"/>
            <a:ext cx="4648200" cy="1600200"/>
          </a:xfrm>
          <a:prstGeom prst="wedgeEllipseCallout">
            <a:avLst>
              <a:gd name="adj1" fmla="val -31181"/>
              <a:gd name="adj2" fmla="val -79958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1600" i="1">
                <a:solidFill>
                  <a:schemeClr val="tx2"/>
                </a:solidFill>
                <a:latin typeface="Arial" charset="0"/>
              </a:rPr>
              <a:t>Nước</a:t>
            </a:r>
            <a:r>
              <a:rPr lang="en-US" sz="1600" i="1">
                <a:solidFill>
                  <a:srgbClr val="0000FF"/>
                </a:solidFill>
                <a:latin typeface="Arial" charset="0"/>
              </a:rPr>
              <a:t> từ trên cao đổ xuống tung bọt trắng xoá.</a:t>
            </a:r>
          </a:p>
          <a:p>
            <a:pPr algn="ctr"/>
            <a:endParaRPr lang="en-US" sz="1600">
              <a:latin typeface="Arial" charset="0"/>
            </a:endParaRPr>
          </a:p>
        </p:txBody>
      </p:sp>
      <p:sp>
        <p:nvSpPr>
          <p:cNvPr id="110606" name="AutoShape 14"/>
          <p:cNvSpPr>
            <a:spLocks noChangeArrowheads="1"/>
          </p:cNvSpPr>
          <p:nvPr/>
        </p:nvSpPr>
        <p:spPr bwMode="auto">
          <a:xfrm>
            <a:off x="1981200" y="0"/>
            <a:ext cx="4114800" cy="1752600"/>
          </a:xfrm>
          <a:prstGeom prst="wedgeEllipseCallout">
            <a:avLst>
              <a:gd name="adj1" fmla="val 63773"/>
              <a:gd name="adj2" fmla="val 53352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chemeClr val="tx2"/>
                </a:solidFill>
                <a:latin typeface="Arial" charset="0"/>
              </a:rPr>
              <a:t>Nước</a:t>
            </a:r>
            <a:r>
              <a:rPr lang="en-US" i="1">
                <a:solidFill>
                  <a:srgbClr val="0000FF"/>
                </a:solidFill>
                <a:latin typeface="Arial" charset="0"/>
              </a:rPr>
              <a:t> Việt Nam có quyền được hưởng tự do, độc lập.</a:t>
            </a:r>
          </a:p>
          <a:p>
            <a:pPr algn="ctr"/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0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5" grpId="0" animBg="1"/>
      <p:bldP spid="11060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909" name="Group 93"/>
          <p:cNvGraphicFramePr>
            <a:graphicFrameLocks noGrp="1"/>
          </p:cNvGraphicFramePr>
          <p:nvPr>
            <p:ph idx="1"/>
          </p:nvPr>
        </p:nvGraphicFramePr>
        <p:xfrm>
          <a:off x="1143000" y="1676400"/>
          <a:ext cx="7045325" cy="2306638"/>
        </p:xfrm>
        <a:graphic>
          <a:graphicData uri="http://schemas.openxmlformats.org/drawingml/2006/table">
            <a:tbl>
              <a:tblPr/>
              <a:tblGrid>
                <a:gridCol w="1722438"/>
                <a:gridCol w="2740025"/>
                <a:gridCol w="2582862"/>
              </a:tblGrid>
              <a:tr h="1004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1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904" name="Text Box 88"/>
          <p:cNvSpPr txBox="1">
            <a:spLocks noChangeArrowheads="1"/>
          </p:cNvSpPr>
          <p:nvPr/>
        </p:nvSpPr>
        <p:spPr bwMode="auto">
          <a:xfrm>
            <a:off x="5943600" y="2895600"/>
            <a:ext cx="1981200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  <a:latin typeface="Arial" charset="0"/>
              </a:rPr>
              <a:t>Chiến tranh; xung đột</a:t>
            </a:r>
            <a:r>
              <a:rPr lang="en-US" sz="2000">
                <a:latin typeface="Arial" charset="0"/>
              </a:rPr>
              <a:t>…</a:t>
            </a:r>
          </a:p>
        </p:txBody>
      </p:sp>
      <p:sp>
        <p:nvSpPr>
          <p:cNvPr id="34905" name="Text Box 89"/>
          <p:cNvSpPr txBox="1">
            <a:spLocks noChangeArrowheads="1"/>
          </p:cNvSpPr>
          <p:nvPr/>
        </p:nvSpPr>
        <p:spPr bwMode="auto">
          <a:xfrm>
            <a:off x="3200400" y="2895600"/>
            <a:ext cx="2286000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Thanh bình; bình yên; thái bình..</a:t>
            </a:r>
          </a:p>
        </p:txBody>
      </p:sp>
      <p:sp>
        <p:nvSpPr>
          <p:cNvPr id="34911" name="AutoShape 95"/>
          <p:cNvSpPr>
            <a:spLocks noChangeArrowheads="1"/>
          </p:cNvSpPr>
          <p:nvPr/>
        </p:nvSpPr>
        <p:spPr bwMode="auto">
          <a:xfrm>
            <a:off x="1752600" y="152400"/>
            <a:ext cx="5181600" cy="1143000"/>
          </a:xfrm>
          <a:prstGeom prst="horizontalScroll">
            <a:avLst>
              <a:gd name="adj" fmla="val 250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1" hangingPunct="1"/>
            <a:r>
              <a:rPr lang="en-US" sz="2800" i="1">
                <a:solidFill>
                  <a:schemeClr val="tx2"/>
                </a:solidFill>
                <a:latin typeface="Arial" charset="0"/>
              </a:rPr>
              <a:t>Bài cũ</a:t>
            </a:r>
          </a:p>
        </p:txBody>
      </p:sp>
      <p:grpSp>
        <p:nvGrpSpPr>
          <p:cNvPr id="2" name="Group 98"/>
          <p:cNvGrpSpPr>
            <a:grpSpLocks/>
          </p:cNvGrpSpPr>
          <p:nvPr/>
        </p:nvGrpSpPr>
        <p:grpSpPr bwMode="auto">
          <a:xfrm>
            <a:off x="1295400" y="1219200"/>
            <a:ext cx="6781800" cy="2076450"/>
            <a:chOff x="816" y="768"/>
            <a:chExt cx="4272" cy="1308"/>
          </a:xfrm>
        </p:grpSpPr>
        <p:sp>
          <p:nvSpPr>
            <p:cNvPr id="4117" name="Text Box 85"/>
            <p:cNvSpPr txBox="1">
              <a:spLocks noChangeArrowheads="1"/>
            </p:cNvSpPr>
            <p:nvPr/>
          </p:nvSpPr>
          <p:spPr bwMode="auto">
            <a:xfrm>
              <a:off x="2064" y="1248"/>
              <a:ext cx="1248" cy="25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Từ đồng nghĩa</a:t>
              </a:r>
            </a:p>
          </p:txBody>
        </p:sp>
        <p:sp>
          <p:nvSpPr>
            <p:cNvPr id="4118" name="Text Box 86"/>
            <p:cNvSpPr txBox="1">
              <a:spLocks noChangeArrowheads="1"/>
            </p:cNvSpPr>
            <p:nvPr/>
          </p:nvSpPr>
          <p:spPr bwMode="auto">
            <a:xfrm>
              <a:off x="3696" y="1248"/>
              <a:ext cx="1296" cy="25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Từ trái nghĩa</a:t>
              </a:r>
            </a:p>
          </p:txBody>
        </p:sp>
        <p:sp>
          <p:nvSpPr>
            <p:cNvPr id="4119" name="Text Box 87"/>
            <p:cNvSpPr txBox="1">
              <a:spLocks noChangeArrowheads="1"/>
            </p:cNvSpPr>
            <p:nvPr/>
          </p:nvSpPr>
          <p:spPr bwMode="auto">
            <a:xfrm>
              <a:off x="816" y="1824"/>
              <a:ext cx="1248" cy="25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Hoà bình</a:t>
              </a:r>
            </a:p>
          </p:txBody>
        </p:sp>
        <p:sp>
          <p:nvSpPr>
            <p:cNvPr id="4120" name="Text Box 96"/>
            <p:cNvSpPr txBox="1">
              <a:spLocks noChangeArrowheads="1"/>
            </p:cNvSpPr>
            <p:nvPr/>
          </p:nvSpPr>
          <p:spPr bwMode="auto">
            <a:xfrm>
              <a:off x="1056" y="768"/>
              <a:ext cx="4032" cy="25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 b="1" u="sng">
                  <a:latin typeface="Arial" charset="0"/>
                </a:rPr>
                <a:t>Câu 1</a:t>
              </a:r>
              <a:r>
                <a:rPr lang="en-US" sz="2000">
                  <a:latin typeface="Arial" charset="0"/>
                </a:rPr>
                <a:t>:</a:t>
              </a:r>
            </a:p>
          </p:txBody>
        </p:sp>
      </p:grpSp>
      <p:sp>
        <p:nvSpPr>
          <p:cNvPr id="34913" name="Text Box 97"/>
          <p:cNvSpPr txBox="1">
            <a:spLocks noChangeArrowheads="1"/>
          </p:cNvSpPr>
          <p:nvPr/>
        </p:nvSpPr>
        <p:spPr bwMode="auto">
          <a:xfrm>
            <a:off x="1295400" y="1600200"/>
            <a:ext cx="6629400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 u="sng">
                <a:latin typeface="Arial" charset="0"/>
              </a:rPr>
              <a:t>Câu 2</a:t>
            </a:r>
            <a:r>
              <a:rPr lang="en-US" sz="2000">
                <a:latin typeface="Arial" charset="0"/>
              </a:rPr>
              <a:t>:Đọc đoạn văn miêu tả cảnh thanh bình của miền quê (hoặc thành phố)…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4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4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4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349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349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349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4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04" grpId="0"/>
      <p:bldP spid="34904" grpId="1"/>
      <p:bldP spid="34905" grpId="0"/>
      <p:bldP spid="34905" grpId="1"/>
      <p:bldP spid="34911" grpId="0" animBg="1"/>
      <p:bldP spid="349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2362200" y="685800"/>
            <a:ext cx="50292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solidFill>
                  <a:srgbClr val="0000FF"/>
                </a:solidFill>
                <a:latin typeface="Arial" charset="0"/>
              </a:rPr>
              <a:t>Bài 3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: </a:t>
            </a:r>
            <a:r>
              <a:rPr lang="en-US" sz="2400" i="1">
                <a:solidFill>
                  <a:srgbClr val="0000FF"/>
                </a:solidFill>
                <a:latin typeface="Arial" charset="0"/>
              </a:rPr>
              <a:t>Mẫu chuyện vui</a:t>
            </a:r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762000" y="3048000"/>
            <a:ext cx="7315200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Tiền tiêu</a:t>
            </a:r>
            <a:r>
              <a:rPr lang="en-US" sz="1600" b="1">
                <a:latin typeface="Arial" charset="0"/>
              </a:rPr>
              <a:t>:</a:t>
            </a:r>
            <a:r>
              <a:rPr lang="en-US" sz="1600">
                <a:latin typeface="Arial" charset="0"/>
              </a:rPr>
              <a:t> </a:t>
            </a:r>
            <a:r>
              <a:rPr lang="en-US" sz="2000" i="1">
                <a:solidFill>
                  <a:srgbClr val="0000FF"/>
                </a:solidFill>
                <a:latin typeface="Arial" charset="0"/>
              </a:rPr>
              <a:t>vị trí quan trọng, nơi có bố trí canh gác ở phía trước khu vực trú quân, hướng về phía địch.</a:t>
            </a:r>
          </a:p>
        </p:txBody>
      </p:sp>
      <p:sp>
        <p:nvSpPr>
          <p:cNvPr id="91147" name="WordArt 11"/>
          <p:cNvSpPr>
            <a:spLocks noChangeArrowheads="1" noChangeShapeType="1" noTextEdit="1"/>
          </p:cNvSpPr>
          <p:nvPr/>
        </p:nvSpPr>
        <p:spPr bwMode="auto">
          <a:xfrm>
            <a:off x="2286000" y="1219200"/>
            <a:ext cx="4114800" cy="113347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200" kern="10">
                <a:ln w="12700" cap="sq">
                  <a:solidFill>
                    <a:srgbClr val="B2B2B2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Tiền tiêu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1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91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0" grpId="0"/>
      <p:bldP spid="91142" grpId="0"/>
      <p:bldP spid="9114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2819400" y="914400"/>
            <a:ext cx="358140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 u="sng">
                <a:solidFill>
                  <a:schemeClr val="tx2"/>
                </a:solidFill>
                <a:latin typeface="Arial" charset="0"/>
              </a:rPr>
              <a:t>Câu đố:</a:t>
            </a:r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838200" y="1905000"/>
            <a:ext cx="6705600" cy="18018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lphaLcParenR"/>
            </a:pPr>
            <a:r>
              <a:rPr lang="en-US" sz="2800" i="1">
                <a:latin typeface="Arial" charset="0"/>
              </a:rPr>
              <a:t>Trùng trục như con chó thui</a:t>
            </a:r>
          </a:p>
          <a:p>
            <a:pPr marL="457200" indent="-457200">
              <a:spcBef>
                <a:spcPct val="50000"/>
              </a:spcBef>
            </a:pPr>
            <a:r>
              <a:rPr lang="en-US" sz="2800" i="1">
                <a:latin typeface="Arial" charset="0"/>
              </a:rPr>
              <a:t>Chín mắt, chín mũi, chín đuôi, chín đầu.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800" i="1">
                <a:latin typeface="Arial" charset="0"/>
              </a:rPr>
              <a:t>		(là con gì?) </a:t>
            </a:r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2133600" y="3962400"/>
            <a:ext cx="39624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0000FF"/>
                </a:solidFill>
                <a:latin typeface="Arial" charset="0"/>
              </a:rPr>
              <a:t>CON CHÓ ĐÃ THUI CHÍN</a:t>
            </a:r>
          </a:p>
        </p:txBody>
      </p:sp>
      <p:sp>
        <p:nvSpPr>
          <p:cNvPr id="92168" name="Line 8"/>
          <p:cNvSpPr>
            <a:spLocks noChangeShapeType="1"/>
          </p:cNvSpPr>
          <p:nvPr/>
        </p:nvSpPr>
        <p:spPr bwMode="auto">
          <a:xfrm>
            <a:off x="1066800" y="2971800"/>
            <a:ext cx="533400" cy="0"/>
          </a:xfrm>
          <a:prstGeom prst="line">
            <a:avLst/>
          </a:prstGeom>
          <a:noFill/>
          <a:ln w="28575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2169" name="Line 9"/>
          <p:cNvSpPr>
            <a:spLocks noChangeShapeType="1"/>
          </p:cNvSpPr>
          <p:nvPr/>
        </p:nvSpPr>
        <p:spPr bwMode="auto">
          <a:xfrm>
            <a:off x="2667000" y="2971800"/>
            <a:ext cx="533400" cy="0"/>
          </a:xfrm>
          <a:prstGeom prst="line">
            <a:avLst/>
          </a:prstGeom>
          <a:noFill/>
          <a:ln w="28575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2170" name="Line 10"/>
          <p:cNvSpPr>
            <a:spLocks noChangeShapeType="1"/>
          </p:cNvSpPr>
          <p:nvPr/>
        </p:nvSpPr>
        <p:spPr bwMode="auto">
          <a:xfrm>
            <a:off x="4191000" y="2971800"/>
            <a:ext cx="533400" cy="0"/>
          </a:xfrm>
          <a:prstGeom prst="line">
            <a:avLst/>
          </a:prstGeom>
          <a:noFill/>
          <a:ln w="28575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2171" name="Line 11"/>
          <p:cNvSpPr>
            <a:spLocks noChangeShapeType="1"/>
          </p:cNvSpPr>
          <p:nvPr/>
        </p:nvSpPr>
        <p:spPr bwMode="auto">
          <a:xfrm>
            <a:off x="5867400" y="2971800"/>
            <a:ext cx="533400" cy="0"/>
          </a:xfrm>
          <a:prstGeom prst="line">
            <a:avLst/>
          </a:prstGeom>
          <a:noFill/>
          <a:ln w="28575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2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921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92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92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92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7" grpId="0"/>
      <p:bldP spid="92168" grpId="0" animBg="1"/>
      <p:bldP spid="92169" grpId="0" animBg="1"/>
      <p:bldP spid="92170" grpId="0" animBg="1"/>
      <p:bldP spid="9217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7696200" cy="3657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latin typeface="Arial" charset="0"/>
              </a:rPr>
              <a:t>	b)  Hai cây cùng có một tên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Arial" charset="0"/>
              </a:rPr>
              <a:t>Cây xoè mặt nước, cây trên chiến trường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Arial" charset="0"/>
              </a:rPr>
              <a:t>		Cây này bảo vệ quê hương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Arial" charset="0"/>
              </a:rPr>
              <a:t>Cây kia hoa nở soi gương mặt hồ.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Arial" charset="0"/>
              </a:rPr>
              <a:t>		(Là cây gì?)</a:t>
            </a:r>
          </a:p>
        </p:txBody>
      </p:sp>
      <p:sp>
        <p:nvSpPr>
          <p:cNvPr id="24579" name="Text Box 4"/>
          <p:cNvSpPr>
            <a:spLocks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b="1" i="1" u="sng" smtClean="0">
                <a:solidFill>
                  <a:schemeClr val="tx2"/>
                </a:solidFill>
                <a:latin typeface="Arial" charset="0"/>
              </a:rPr>
              <a:t>Câu đố: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14400" y="4572000"/>
            <a:ext cx="2305050" cy="523875"/>
            <a:chOff x="948" y="2208"/>
            <a:chExt cx="1452" cy="330"/>
          </a:xfrm>
        </p:grpSpPr>
        <p:sp>
          <p:nvSpPr>
            <p:cNvPr id="25612" name="Text Box 4"/>
            <p:cNvSpPr txBox="1">
              <a:spLocks noChangeArrowheads="1"/>
            </p:cNvSpPr>
            <p:nvPr/>
          </p:nvSpPr>
          <p:spPr bwMode="auto">
            <a:xfrm>
              <a:off x="948" y="2208"/>
              <a:ext cx="1011" cy="33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  hoa</a:t>
              </a:r>
            </a:p>
          </p:txBody>
        </p:sp>
        <p:sp>
          <p:nvSpPr>
            <p:cNvPr id="25613" name="Text Box 5"/>
            <p:cNvSpPr txBox="1">
              <a:spLocks noChangeArrowheads="1"/>
            </p:cNvSpPr>
            <p:nvPr/>
          </p:nvSpPr>
          <p:spPr bwMode="auto">
            <a:xfrm>
              <a:off x="1618" y="2208"/>
              <a:ext cx="782" cy="33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súng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5181600" y="4648200"/>
            <a:ext cx="3448050" cy="549275"/>
            <a:chOff x="3084" y="2208"/>
            <a:chExt cx="2172" cy="346"/>
          </a:xfrm>
        </p:grpSpPr>
        <p:sp>
          <p:nvSpPr>
            <p:cNvPr id="25609" name="Text Box 7"/>
            <p:cNvSpPr txBox="1">
              <a:spLocks noChangeArrowheads="1"/>
            </p:cNvSpPr>
            <p:nvPr/>
          </p:nvSpPr>
          <p:spPr bwMode="auto">
            <a:xfrm>
              <a:off x="3648" y="2208"/>
              <a:ext cx="852" cy="33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  súng</a:t>
              </a:r>
            </a:p>
          </p:txBody>
        </p:sp>
        <p:sp>
          <p:nvSpPr>
            <p:cNvPr id="25610" name="Text Box 8"/>
            <p:cNvSpPr txBox="1">
              <a:spLocks noChangeArrowheads="1"/>
            </p:cNvSpPr>
            <p:nvPr/>
          </p:nvSpPr>
          <p:spPr bwMode="auto">
            <a:xfrm>
              <a:off x="4440" y="2208"/>
              <a:ext cx="816" cy="33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endParaRPr lang="en-US" sz="28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25611" name="Text Box 9"/>
            <p:cNvSpPr txBox="1">
              <a:spLocks noChangeArrowheads="1"/>
            </p:cNvSpPr>
            <p:nvPr/>
          </p:nvSpPr>
          <p:spPr bwMode="auto">
            <a:xfrm>
              <a:off x="3084" y="2224"/>
              <a:ext cx="780" cy="33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khẩu</a:t>
              </a:r>
            </a:p>
          </p:txBody>
        </p:sp>
      </p:grp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1981200" y="4572000"/>
            <a:ext cx="1333500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súng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6248400" y="4648200"/>
            <a:ext cx="1352550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súng</a:t>
            </a:r>
          </a:p>
        </p:txBody>
      </p:sp>
      <p:grpSp>
        <p:nvGrpSpPr>
          <p:cNvPr id="25606" name="Group 1055"/>
          <p:cNvGrpSpPr>
            <a:grpSpLocks/>
          </p:cNvGrpSpPr>
          <p:nvPr/>
        </p:nvGrpSpPr>
        <p:grpSpPr bwMode="auto">
          <a:xfrm>
            <a:off x="609600" y="1600200"/>
            <a:ext cx="7143750" cy="2686050"/>
            <a:chOff x="384" y="1008"/>
            <a:chExt cx="4500" cy="1692"/>
          </a:xfrm>
        </p:grpSpPr>
        <p:pic>
          <p:nvPicPr>
            <p:cNvPr id="25607" name="Picture 18" descr="hoa su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4" y="1008"/>
              <a:ext cx="2256" cy="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08" name="Picture 1054" descr="2-anacondas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168" y="1008"/>
              <a:ext cx="1716" cy="1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8" grpId="0"/>
      <p:bldP spid="2253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3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05200" y="304800"/>
            <a:ext cx="2590800" cy="2286000"/>
          </a:xfrm>
          <a:prstGeom prst="actionButtonHelp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06502" name="WordArt 6"/>
          <p:cNvSpPr>
            <a:spLocks noChangeArrowheads="1" noChangeShapeType="1" noTextEdit="1"/>
          </p:cNvSpPr>
          <p:nvPr/>
        </p:nvSpPr>
        <p:spPr bwMode="auto">
          <a:xfrm>
            <a:off x="3810000" y="1219200"/>
            <a:ext cx="1962150" cy="552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2801"/>
              </a:avLst>
            </a:prstTxWarp>
          </a:bodyPr>
          <a:lstStyle/>
          <a:p>
            <a:pPr algn="ctr"/>
            <a:r>
              <a:rPr lang="vi-VN" sz="3600" kern="10">
                <a:ln w="12700" cap="sq">
                  <a:solidFill>
                    <a:srgbClr val="EAEAEA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trò chơi</a:t>
            </a:r>
            <a:endParaRPr lang="en-US" sz="3600" kern="10">
              <a:ln w="12700" cap="sq">
                <a:solidFill>
                  <a:srgbClr val="EAEAEA"/>
                </a:solidFill>
                <a:round/>
                <a:headEnd type="none" w="sm" len="sm"/>
                <a:tailEnd type="none" w="sm" len="sm"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3" grpId="0" animBg="1"/>
      <p:bldP spid="10650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9" name="Picture 5" descr="âm_ho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295400"/>
            <a:ext cx="3200400" cy="241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31" name="Picture 7" descr="041251_6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1295400"/>
            <a:ext cx="3119438" cy="248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33" name="Text Box 9"/>
          <p:cNvSpPr txBox="1">
            <a:spLocks noChangeArrowheads="1"/>
          </p:cNvSpPr>
          <p:nvPr/>
        </p:nvSpPr>
        <p:spPr bwMode="auto">
          <a:xfrm>
            <a:off x="1676400" y="4267200"/>
            <a:ext cx="20574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tx2"/>
                </a:solidFill>
                <a:latin typeface="Arial" charset="0"/>
              </a:rPr>
              <a:t>má</a:t>
            </a:r>
            <a:r>
              <a:rPr lang="en-US" sz="2800" b="1">
                <a:latin typeface="Arial" charset="0"/>
              </a:rPr>
              <a:t> hồng</a:t>
            </a:r>
          </a:p>
        </p:txBody>
      </p:sp>
      <p:sp>
        <p:nvSpPr>
          <p:cNvPr id="103434" name="Text Box 10"/>
          <p:cNvSpPr txBox="1">
            <a:spLocks noChangeArrowheads="1"/>
          </p:cNvSpPr>
          <p:nvPr/>
        </p:nvSpPr>
        <p:spPr bwMode="auto">
          <a:xfrm>
            <a:off x="5486400" y="4191000"/>
            <a:ext cx="20574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 rau </a:t>
            </a:r>
            <a:r>
              <a:rPr lang="en-US" sz="2800" b="1">
                <a:solidFill>
                  <a:schemeClr val="tx2"/>
                </a:solidFill>
                <a:latin typeface="Arial" charset="0"/>
              </a:rPr>
              <a:t>má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3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3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3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3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3" grpId="0"/>
      <p:bldP spid="10343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Picture 5" descr="images[24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066800"/>
            <a:ext cx="273367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358" name="Picture 6" descr="images[57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990600"/>
            <a:ext cx="2238375" cy="292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359" name="Text Box 7"/>
          <p:cNvSpPr txBox="1">
            <a:spLocks noChangeArrowheads="1"/>
          </p:cNvSpPr>
          <p:nvPr/>
        </p:nvSpPr>
        <p:spPr bwMode="auto">
          <a:xfrm>
            <a:off x="5181600" y="4267200"/>
            <a:ext cx="23622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 lọ </a:t>
            </a:r>
            <a:r>
              <a:rPr lang="en-US" sz="2800" b="1">
                <a:solidFill>
                  <a:srgbClr val="FF0000"/>
                </a:solidFill>
                <a:latin typeface="Arial" charset="0"/>
              </a:rPr>
              <a:t>mực</a:t>
            </a:r>
          </a:p>
        </p:txBody>
      </p:sp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1600200" y="4267200"/>
            <a:ext cx="23622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con </a:t>
            </a:r>
            <a:r>
              <a:rPr lang="en-US" sz="2800" b="1">
                <a:solidFill>
                  <a:srgbClr val="FF0000"/>
                </a:solidFill>
                <a:latin typeface="Arial" charset="0"/>
              </a:rPr>
              <a:t>mực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0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100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9" grpId="0"/>
      <p:bldP spid="10036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4" name="Picture 4" descr="IMG_08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371600"/>
            <a:ext cx="3276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05" name="Picture 5" descr="images[98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371600"/>
            <a:ext cx="3124200" cy="257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06" name="Text Box 6"/>
          <p:cNvSpPr txBox="1">
            <a:spLocks noChangeArrowheads="1"/>
          </p:cNvSpPr>
          <p:nvPr/>
        </p:nvSpPr>
        <p:spPr bwMode="auto">
          <a:xfrm>
            <a:off x="1905000" y="4495800"/>
            <a:ext cx="22860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cái </a:t>
            </a:r>
            <a:r>
              <a:rPr lang="en-US" sz="2800" b="1">
                <a:solidFill>
                  <a:schemeClr val="tx2"/>
                </a:solidFill>
                <a:latin typeface="Arial" charset="0"/>
              </a:rPr>
              <a:t>cuốc</a:t>
            </a:r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4724400" y="4495800"/>
            <a:ext cx="22860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chim </a:t>
            </a:r>
            <a:r>
              <a:rPr lang="en-US" sz="2800" b="1">
                <a:solidFill>
                  <a:schemeClr val="tx2"/>
                </a:solidFill>
                <a:latin typeface="Arial" charset="0"/>
              </a:rPr>
              <a:t>cuốc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6" grpId="0"/>
      <p:bldP spid="10240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54" name="Picture 6" descr="jackaranda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838200"/>
            <a:ext cx="3810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456" name="Picture 8" descr="22113809_724858639b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00600" y="838200"/>
            <a:ext cx="3352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457" name="Text Box 9"/>
          <p:cNvSpPr txBox="1">
            <a:spLocks noChangeArrowheads="1"/>
          </p:cNvSpPr>
          <p:nvPr/>
        </p:nvSpPr>
        <p:spPr bwMode="auto">
          <a:xfrm>
            <a:off x="1371600" y="4267200"/>
            <a:ext cx="28194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con </a:t>
            </a:r>
            <a:r>
              <a:rPr lang="en-US" sz="2800" b="1">
                <a:solidFill>
                  <a:schemeClr val="tx2"/>
                </a:solidFill>
                <a:latin typeface="Arial" charset="0"/>
              </a:rPr>
              <a:t>đường</a:t>
            </a:r>
          </a:p>
        </p:txBody>
      </p:sp>
      <p:sp>
        <p:nvSpPr>
          <p:cNvPr id="104458" name="Text Box 10"/>
          <p:cNvSpPr txBox="1">
            <a:spLocks noChangeArrowheads="1"/>
          </p:cNvSpPr>
          <p:nvPr/>
        </p:nvSpPr>
        <p:spPr bwMode="auto">
          <a:xfrm>
            <a:off x="5257800" y="4267200"/>
            <a:ext cx="28194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tx2"/>
                </a:solidFill>
                <a:latin typeface="Arial" charset="0"/>
              </a:rPr>
              <a:t>đường</a:t>
            </a:r>
            <a:r>
              <a:rPr lang="en-US" sz="2800" b="1">
                <a:latin typeface="Arial" charset="0"/>
              </a:rPr>
              <a:t> phèn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44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4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7" grpId="0"/>
      <p:bldP spid="10445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7"/>
          <p:cNvSpPr txBox="1">
            <a:spLocks noChangeArrowheads="1"/>
          </p:cNvSpPr>
          <p:nvPr/>
        </p:nvSpPr>
        <p:spPr bwMode="auto">
          <a:xfrm>
            <a:off x="2971800" y="914400"/>
            <a:ext cx="35814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31752" name="WordArt 8"/>
          <p:cNvSpPr>
            <a:spLocks noChangeArrowheads="1" noChangeShapeType="1" noTextEdit="1"/>
          </p:cNvSpPr>
          <p:nvPr/>
        </p:nvSpPr>
        <p:spPr bwMode="auto">
          <a:xfrm rot="244344">
            <a:off x="1693863" y="1039813"/>
            <a:ext cx="5486400" cy="8382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vi-VN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100000" scaled="1"/>
                </a:gradFill>
                <a:latin typeface="Arial"/>
                <a:cs typeface="Arial"/>
              </a:rPr>
              <a:t>Từ đồng âm</a:t>
            </a:r>
            <a:endParaRPr 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100000" scaled="1"/>
              </a:gradFill>
              <a:latin typeface="Arial"/>
              <a:cs typeface="Arial"/>
            </a:endParaRPr>
          </a:p>
        </p:txBody>
      </p:sp>
      <p:sp>
        <p:nvSpPr>
          <p:cNvPr id="31762" name="AutoShape 18"/>
          <p:cNvSpPr>
            <a:spLocks noChangeArrowheads="1"/>
          </p:cNvSpPr>
          <p:nvPr/>
        </p:nvSpPr>
        <p:spPr bwMode="auto">
          <a:xfrm rot="10800000">
            <a:off x="381000" y="3048000"/>
            <a:ext cx="3124200" cy="1676400"/>
          </a:xfrm>
          <a:prstGeom prst="wedgeRoundRectCallout">
            <a:avLst>
              <a:gd name="adj1" fmla="val -69921"/>
              <a:gd name="adj2" fmla="val 118560"/>
              <a:gd name="adj3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rot="10800000"/>
          <a:lstStyle/>
          <a:p>
            <a:pPr algn="ctr"/>
            <a:r>
              <a:rPr lang="en-US" sz="4000">
                <a:solidFill>
                  <a:schemeClr val="tx2"/>
                </a:solidFill>
                <a:latin typeface="Arial" charset="0"/>
              </a:rPr>
              <a:t>Giống</a:t>
            </a:r>
            <a:r>
              <a:rPr lang="en-US" sz="4000">
                <a:latin typeface="Arial" charset="0"/>
              </a:rPr>
              <a:t> nhau về </a:t>
            </a:r>
            <a:r>
              <a:rPr lang="en-US" sz="4000">
                <a:solidFill>
                  <a:schemeClr val="tx2"/>
                </a:solidFill>
                <a:latin typeface="Arial" charset="0"/>
              </a:rPr>
              <a:t>âm</a:t>
            </a:r>
          </a:p>
        </p:txBody>
      </p:sp>
      <p:sp>
        <p:nvSpPr>
          <p:cNvPr id="31763" name="AutoShape 19"/>
          <p:cNvSpPr>
            <a:spLocks noChangeArrowheads="1"/>
          </p:cNvSpPr>
          <p:nvPr/>
        </p:nvSpPr>
        <p:spPr bwMode="auto">
          <a:xfrm rot="10800000">
            <a:off x="4648200" y="2971800"/>
            <a:ext cx="3124200" cy="1676400"/>
          </a:xfrm>
          <a:prstGeom prst="wedgeRoundRectCallout">
            <a:avLst>
              <a:gd name="adj1" fmla="val 65037"/>
              <a:gd name="adj2" fmla="val 114014"/>
              <a:gd name="adj3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rot="10800000"/>
          <a:lstStyle/>
          <a:p>
            <a:pPr algn="ctr"/>
            <a:r>
              <a:rPr lang="en-US" sz="3200">
                <a:solidFill>
                  <a:schemeClr val="tx2"/>
                </a:solidFill>
                <a:latin typeface="Arial" charset="0"/>
              </a:rPr>
              <a:t>Khác</a:t>
            </a:r>
            <a:r>
              <a:rPr lang="en-US" sz="3200">
                <a:latin typeface="Arial" charset="0"/>
              </a:rPr>
              <a:t> hẳn nhau về </a:t>
            </a:r>
            <a:r>
              <a:rPr lang="en-US" sz="3200">
                <a:solidFill>
                  <a:schemeClr val="tx2"/>
                </a:solidFill>
                <a:latin typeface="Arial" charset="0"/>
              </a:rPr>
              <a:t>nghĩa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animBg="1"/>
      <p:bldP spid="31762" grpId="0" animBg="1"/>
      <p:bldP spid="3176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4419600" y="2057400"/>
            <a:ext cx="4191000" cy="23622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hangingPunct="1"/>
            <a:r>
              <a:rPr lang="en-US" sz="1600" b="1">
                <a:solidFill>
                  <a:srgbClr val="0000FF"/>
                </a:solidFill>
                <a:latin typeface="Arial" charset="0"/>
              </a:rPr>
              <a:t>Con yêu quý của bố! Hãy can đảm lên, </a:t>
            </a:r>
          </a:p>
          <a:p>
            <a:pPr eaLnBrk="1" hangingPunct="1"/>
            <a:r>
              <a:rPr lang="en-US" sz="1600" b="1">
                <a:solidFill>
                  <a:srgbClr val="0000FF"/>
                </a:solidFill>
                <a:latin typeface="Arial" charset="0"/>
              </a:rPr>
              <a:t>hỡi người chiến sĩ của đạo quân vĩ đại</a:t>
            </a:r>
          </a:p>
          <a:p>
            <a:pPr eaLnBrk="1" hangingPunct="1"/>
            <a:r>
              <a:rPr lang="en-US" sz="1600" b="1">
                <a:solidFill>
                  <a:srgbClr val="0000FF"/>
                </a:solidFill>
                <a:latin typeface="Arial" charset="0"/>
              </a:rPr>
              <a:t>kia! Sách vở của con là vũ khí, lớp học</a:t>
            </a:r>
          </a:p>
          <a:p>
            <a:pPr eaLnBrk="1" hangingPunct="1"/>
            <a:r>
              <a:rPr lang="en-US" sz="1600" b="1">
                <a:solidFill>
                  <a:srgbClr val="0000FF"/>
                </a:solidFill>
                <a:latin typeface="Arial" charset="0"/>
              </a:rPr>
              <a:t>của con là chiến trường. Hãy coi sự ngu </a:t>
            </a:r>
          </a:p>
          <a:p>
            <a:pPr eaLnBrk="1" hangingPunct="1"/>
            <a:r>
              <a:rPr lang="en-US" sz="1600" b="1">
                <a:solidFill>
                  <a:srgbClr val="0000FF"/>
                </a:solidFill>
                <a:latin typeface="Arial" charset="0"/>
              </a:rPr>
              <a:t>dốt là thù địch. Bố tin rằng con sẽ luôn</a:t>
            </a:r>
          </a:p>
          <a:p>
            <a:pPr eaLnBrk="1" hangingPunct="1"/>
            <a:r>
              <a:rPr lang="en-US" sz="1600" b="1">
                <a:solidFill>
                  <a:srgbClr val="0000FF"/>
                </a:solidFill>
                <a:latin typeface="Arial" charset="0"/>
              </a:rPr>
              <a:t>cố gắng và sẽ không bao giờ là người lính </a:t>
            </a:r>
          </a:p>
          <a:p>
            <a:pPr eaLnBrk="1" hangingPunct="1"/>
            <a:r>
              <a:rPr lang="en-US" sz="1600" b="1">
                <a:solidFill>
                  <a:srgbClr val="0000FF"/>
                </a:solidFill>
                <a:latin typeface="Arial" charset="0"/>
              </a:rPr>
              <a:t>hèn nhát trên mặt trận đầy gian khổ ấy.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990600" y="4876800"/>
            <a:ext cx="3886200" cy="461963"/>
            <a:chOff x="1224" y="2208"/>
            <a:chExt cx="1008" cy="291"/>
          </a:xfrm>
        </p:grpSpPr>
        <p:sp>
          <p:nvSpPr>
            <p:cNvPr id="5130" name="Text Box 11"/>
            <p:cNvSpPr txBox="1">
              <a:spLocks noChangeArrowheads="1"/>
            </p:cNvSpPr>
            <p:nvPr/>
          </p:nvSpPr>
          <p:spPr bwMode="auto">
            <a:xfrm>
              <a:off x="1224" y="2208"/>
              <a:ext cx="708" cy="29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latin typeface="Arial" charset="0"/>
                </a:rPr>
                <a:t>a) Ông ngồi câu</a:t>
              </a:r>
            </a:p>
          </p:txBody>
        </p:sp>
        <p:sp>
          <p:nvSpPr>
            <p:cNvPr id="5131" name="Text Box 12"/>
            <p:cNvSpPr txBox="1">
              <a:spLocks noChangeArrowheads="1"/>
            </p:cNvSpPr>
            <p:nvPr/>
          </p:nvSpPr>
          <p:spPr bwMode="auto">
            <a:xfrm>
              <a:off x="1752" y="2208"/>
              <a:ext cx="480" cy="29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latin typeface="Arial" charset="0"/>
                </a:rPr>
                <a:t>     cá.</a:t>
              </a:r>
            </a:p>
          </p:txBody>
        </p:sp>
      </p:grp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4191000" y="4876800"/>
            <a:ext cx="42672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b) Đoạn văn này có 5 câu.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2743200" y="4876800"/>
            <a:ext cx="9906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137160" rIns="13716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</a:rPr>
              <a:t>câu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7315200" y="4876800"/>
            <a:ext cx="112395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</a:rPr>
              <a:t>câu</a:t>
            </a:r>
          </a:p>
        </p:txBody>
      </p:sp>
      <p:pic>
        <p:nvPicPr>
          <p:cNvPr id="5142" name="Picture 22" descr="cau ca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057400"/>
            <a:ext cx="3233738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1371600" y="685800"/>
            <a:ext cx="3124200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I/ Nhận xét.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2133600" y="1295400"/>
            <a:ext cx="22098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u="sng">
                <a:solidFill>
                  <a:srgbClr val="0000FF"/>
                </a:solidFill>
                <a:latin typeface="Arial" charset="0"/>
              </a:rPr>
              <a:t>Bài 1: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 animBg="1"/>
      <p:bldP spid="5135" grpId="0"/>
      <p:bldP spid="5136" grpId="0"/>
      <p:bldP spid="5137" grpId="0"/>
      <p:bldP spid="5143" grpId="0"/>
      <p:bldP spid="514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4" name="AutoShape 6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914400" y="685800"/>
            <a:ext cx="990600" cy="990600"/>
          </a:xfrm>
          <a:prstGeom prst="actionButtonHome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14696" name="Cloud"/>
          <p:cNvSpPr>
            <a:spLocks noChangeAspect="1" noEditPoints="1" noChangeArrowheads="1"/>
          </p:cNvSpPr>
          <p:nvPr/>
        </p:nvSpPr>
        <p:spPr bwMode="auto">
          <a:xfrm>
            <a:off x="1981200" y="1371600"/>
            <a:ext cx="4267200" cy="2743200"/>
          </a:xfrm>
          <a:custGeom>
            <a:avLst/>
            <a:gdLst>
              <a:gd name="T0" fmla="*/ 13236 w 21600"/>
              <a:gd name="T1" fmla="*/ 1371600 h 21600"/>
              <a:gd name="T2" fmla="*/ 2133600 w 21600"/>
              <a:gd name="T3" fmla="*/ 2740279 h 21600"/>
              <a:gd name="T4" fmla="*/ 4263644 w 21600"/>
              <a:gd name="T5" fmla="*/ 1371600 h 21600"/>
              <a:gd name="T6" fmla="*/ 2133600 w 21600"/>
              <a:gd name="T7" fmla="*/ 156845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 sz="240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sz="2400">
                <a:solidFill>
                  <a:schemeClr val="tx2"/>
                </a:solidFill>
              </a:rPr>
              <a:t>Học thuộc ghi nhớ.</a:t>
            </a:r>
          </a:p>
          <a:p>
            <a:pPr>
              <a:defRPr/>
            </a:pPr>
            <a:r>
              <a:rPr lang="en-US" sz="2400">
                <a:solidFill>
                  <a:schemeClr val="tx2"/>
                </a:solidFill>
              </a:rPr>
              <a:t>Làm các bài tập vào vở.</a:t>
            </a:r>
          </a:p>
          <a:p>
            <a:pPr>
              <a:defRPr/>
            </a:pPr>
            <a:endParaRPr lang="en-US" sz="2400">
              <a:solidFill>
                <a:schemeClr val="tx2"/>
              </a:solidFill>
            </a:endParaRPr>
          </a:p>
          <a:p>
            <a:pPr>
              <a:defRPr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4" grpId="0" animBg="1"/>
      <p:bldP spid="11469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914400" y="1371600"/>
            <a:ext cx="7391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/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endParaRPr lang="en-US" sz="2400" b="1">
              <a:solidFill>
                <a:srgbClr val="FF3300"/>
              </a:solidFill>
              <a:latin typeface="Arial" charset="0"/>
              <a:cs typeface="Arial" charset="0"/>
            </a:endParaRP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endParaRPr lang="en-US" sz="2800" b="1">
              <a:latin typeface="Arial" charset="0"/>
              <a:cs typeface="Arial" charset="0"/>
            </a:endParaRP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2400" b="1">
                <a:latin typeface="Arial" charset="0"/>
                <a:cs typeface="Arial" charset="0"/>
              </a:rPr>
              <a:t>	1- </a:t>
            </a:r>
            <a:r>
              <a:rPr lang="en-US" sz="2400" b="1">
                <a:solidFill>
                  <a:srgbClr val="0000FF"/>
                </a:solidFill>
                <a:latin typeface="Arial" charset="0"/>
                <a:cs typeface="Arial" charset="0"/>
              </a:rPr>
              <a:t>Bắt cỏ, tụm ...bằng múc sắt nhỏ ( cú mồi) buộc ở đầu một sợi dõy.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endParaRPr lang="en-US" sz="2400" b="1">
              <a:solidFill>
                <a:srgbClr val="0000FF"/>
              </a:solidFill>
              <a:latin typeface="Arial" charset="0"/>
              <a:cs typeface="Arial" charset="0"/>
            </a:endParaRP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2400" b="1">
                <a:solidFill>
                  <a:srgbClr val="0000FF"/>
                </a:solidFill>
                <a:latin typeface="Arial" charset="0"/>
                <a:cs typeface="Arial" charset="0"/>
              </a:rPr>
              <a:t>	</a:t>
            </a:r>
            <a:r>
              <a:rPr lang="en-US" sz="2400" b="1">
                <a:latin typeface="Arial" charset="0"/>
                <a:cs typeface="Arial" charset="0"/>
              </a:rPr>
              <a:t>2- </a:t>
            </a:r>
            <a:r>
              <a:rPr lang="en-US" sz="2400" b="1">
                <a:solidFill>
                  <a:srgbClr val="0000FF"/>
                </a:solidFill>
                <a:latin typeface="Arial" charset="0"/>
                <a:cs typeface="Arial" charset="0"/>
              </a:rPr>
              <a:t>Đơn vị của lời núi diễn đạt ý trọn vẹn mở đầu bằng chữ viết hoa, kết thỳc bằng dấu ngắt cõu.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endParaRPr lang="en-US" sz="2400" b="1">
              <a:latin typeface="Arial" charset="0"/>
              <a:cs typeface="Arial" charset="0"/>
            </a:endParaRPr>
          </a:p>
        </p:txBody>
      </p:sp>
      <p:sp>
        <p:nvSpPr>
          <p:cNvPr id="6147" name="Rectangle 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algn="l" eaLnBrk="1" hangingPunct="1"/>
            <a:r>
              <a:rPr lang="en-US" sz="3200" b="1" u="sng" smtClean="0">
                <a:solidFill>
                  <a:srgbClr val="0000FF"/>
                </a:solidFill>
                <a:latin typeface="Arial" charset="0"/>
                <a:cs typeface="Arial" charset="0"/>
              </a:rPr>
              <a:t>Bài 2:</a:t>
            </a:r>
            <a:r>
              <a:rPr lang="en-US" sz="3200" smtClean="0">
                <a:solidFill>
                  <a:srgbClr val="0000FF"/>
                </a:solidFill>
                <a:latin typeface="Arial" charset="0"/>
                <a:cs typeface="Arial" charset="0"/>
              </a:rPr>
              <a:t> Dòng nào nêu đúng nghĩa mỗi từ “</a:t>
            </a:r>
            <a:r>
              <a:rPr lang="en-US" sz="3200" smtClean="0">
                <a:solidFill>
                  <a:schemeClr val="tx2"/>
                </a:solidFill>
                <a:latin typeface="Arial" charset="0"/>
                <a:cs typeface="Arial" charset="0"/>
              </a:rPr>
              <a:t>câu</a:t>
            </a:r>
            <a:r>
              <a:rPr lang="en-US" sz="3200" smtClean="0">
                <a:solidFill>
                  <a:srgbClr val="0000FF"/>
                </a:solidFill>
                <a:latin typeface="Arial" charset="0"/>
                <a:cs typeface="Arial" charset="0"/>
              </a:rPr>
              <a:t>”trong </a:t>
            </a:r>
            <a:r>
              <a:rPr lang="en-US" sz="2800" smtClean="0">
                <a:solidFill>
                  <a:srgbClr val="0000FF"/>
                </a:solidFill>
                <a:latin typeface="Arial" charset="0"/>
                <a:cs typeface="Arial" charset="0"/>
              </a:rPr>
              <a:t>hai câu tr</a:t>
            </a:r>
            <a:r>
              <a:rPr lang="en-US" sz="3200" smtClean="0">
                <a:solidFill>
                  <a:srgbClr val="0000FF"/>
                </a:solidFill>
                <a:latin typeface="Arial" charset="0"/>
                <a:cs typeface="Arial" charset="0"/>
              </a:rPr>
              <a:t>ên</a:t>
            </a:r>
            <a:r>
              <a:rPr lang="en-US" sz="2800" smtClean="0">
                <a:solidFill>
                  <a:srgbClr val="0000FF"/>
                </a:solidFill>
                <a:latin typeface="Arial" charset="0"/>
                <a:cs typeface="Arial" charset="0"/>
              </a:rPr>
              <a:t>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1"/>
          <p:cNvSpPr txBox="1">
            <a:spLocks noChangeArrowheads="1"/>
          </p:cNvSpPr>
          <p:nvPr/>
        </p:nvSpPr>
        <p:spPr bwMode="auto">
          <a:xfrm>
            <a:off x="1828800" y="2133600"/>
            <a:ext cx="6858000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1828800" y="838200"/>
            <a:ext cx="5486400" cy="830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Từ </a:t>
            </a:r>
            <a:r>
              <a:rPr lang="en-US" sz="2400" b="1">
                <a:solidFill>
                  <a:schemeClr val="tx2"/>
                </a:solidFill>
                <a:latin typeface="Arial" charset="0"/>
              </a:rPr>
              <a:t>câu</a:t>
            </a:r>
            <a:r>
              <a:rPr lang="en-US" sz="2400" b="1">
                <a:latin typeface="Arial" charset="0"/>
              </a:rPr>
              <a:t> trong </a:t>
            </a:r>
            <a:r>
              <a:rPr lang="en-US" sz="2400" b="1" i="1">
                <a:latin typeface="Arial" charset="0"/>
              </a:rPr>
              <a:t>“Ông ngồi </a:t>
            </a:r>
            <a:r>
              <a:rPr lang="en-US" sz="2400" b="1" i="1">
                <a:solidFill>
                  <a:srgbClr val="FF3300"/>
                </a:solidFill>
                <a:latin typeface="Arial" charset="0"/>
              </a:rPr>
              <a:t>câu</a:t>
            </a:r>
            <a:r>
              <a:rPr lang="en-US" sz="2400" b="1" i="1">
                <a:latin typeface="Arial" charset="0"/>
              </a:rPr>
              <a:t> cá”</a:t>
            </a:r>
            <a:r>
              <a:rPr lang="en-US" sz="2400" b="1">
                <a:latin typeface="Arial" charset="0"/>
              </a:rPr>
              <a:t> có nghĩa là:</a:t>
            </a:r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1905000" y="1828800"/>
            <a:ext cx="5943600" cy="13843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0000FF"/>
                </a:solidFill>
                <a:latin typeface="Arial" charset="0"/>
              </a:rPr>
              <a:t>	-Bắt cá, tôm ...bằng móc sắt nhỏ ( có mồi )buộc ở đầu một sợi dây.</a:t>
            </a:r>
          </a:p>
          <a:p>
            <a:pPr eaLnBrk="1" hangingPunct="1"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2057400" y="3048000"/>
            <a:ext cx="5257800" cy="17541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latin typeface="Arial" charset="0"/>
              </a:rPr>
              <a:t>Từ </a:t>
            </a:r>
            <a:r>
              <a:rPr lang="en-US" sz="2400" b="1">
                <a:solidFill>
                  <a:schemeClr val="tx2"/>
                </a:solidFill>
                <a:latin typeface="Arial" charset="0"/>
              </a:rPr>
              <a:t>câu</a:t>
            </a:r>
            <a:r>
              <a:rPr lang="en-US" sz="2400" b="1">
                <a:latin typeface="Arial" charset="0"/>
              </a:rPr>
              <a:t> trong </a:t>
            </a:r>
            <a:r>
              <a:rPr lang="en-US" sz="2400" b="1" i="1">
                <a:latin typeface="Arial" charset="0"/>
              </a:rPr>
              <a:t>“Đoạn văn này có 5 </a:t>
            </a:r>
            <a:r>
              <a:rPr lang="en-US" sz="2400" b="1" i="1">
                <a:solidFill>
                  <a:srgbClr val="FF3300"/>
                </a:solidFill>
                <a:latin typeface="Arial" charset="0"/>
              </a:rPr>
              <a:t>câu</a:t>
            </a:r>
            <a:r>
              <a:rPr lang="en-US" sz="2400" b="1" i="1">
                <a:latin typeface="Arial" charset="0"/>
              </a:rPr>
              <a:t>”</a:t>
            </a:r>
            <a:r>
              <a:rPr lang="en-US" sz="2400" b="1">
                <a:latin typeface="Arial" charset="0"/>
              </a:rPr>
              <a:t> có nghĩa là:</a:t>
            </a:r>
          </a:p>
          <a:p>
            <a:pPr eaLnBrk="1" hangingPunct="1"/>
            <a:endParaRPr lang="en-US" sz="2400" b="1">
              <a:solidFill>
                <a:srgbClr val="FF3300"/>
              </a:solidFill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1828800" y="4038600"/>
            <a:ext cx="6248400" cy="212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0000FF"/>
                </a:solidFill>
                <a:latin typeface="Arial" charset="0"/>
              </a:rPr>
              <a:t>	-Đơn vị của lời nói diễn đạt ý trọn vẹn mở đầu bằng chữ viết hoa, kết thúc bằng dấu ngắt câu.</a:t>
            </a:r>
          </a:p>
          <a:p>
            <a:pPr eaLnBrk="1" hangingPunct="1"/>
            <a:endParaRPr lang="en-US" sz="2400" b="1"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6" grpId="0"/>
      <p:bldP spid="41997" grpId="0"/>
      <p:bldP spid="41998" grpId="0"/>
      <p:bldP spid="4199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AutoShape 5"/>
          <p:cNvSpPr>
            <a:spLocks noChangeArrowheads="1"/>
          </p:cNvSpPr>
          <p:nvPr/>
        </p:nvSpPr>
        <p:spPr bwMode="auto">
          <a:xfrm>
            <a:off x="914400" y="304800"/>
            <a:ext cx="6553200" cy="1447800"/>
          </a:xfrm>
          <a:prstGeom prst="ribbon2">
            <a:avLst>
              <a:gd name="adj1" fmla="val 33333"/>
              <a:gd name="adj2" fmla="val 68602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1" hangingPunct="1"/>
            <a:r>
              <a:rPr lang="en-US" sz="2800" b="1" i="1" u="sng">
                <a:latin typeface="Arial" charset="0"/>
              </a:rPr>
              <a:t>Luyện từ và câu:</a:t>
            </a:r>
          </a:p>
        </p:txBody>
      </p:sp>
      <p:sp>
        <p:nvSpPr>
          <p:cNvPr id="47113" name="WordArt 9"/>
          <p:cNvSpPr>
            <a:spLocks noChangeArrowheads="1" noChangeShapeType="1" noTextEdit="1"/>
          </p:cNvSpPr>
          <p:nvPr/>
        </p:nvSpPr>
        <p:spPr bwMode="auto">
          <a:xfrm rot="244344">
            <a:off x="914400" y="2667000"/>
            <a:ext cx="6248400" cy="133667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vi-VN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100000" scaled="1"/>
                </a:gradFill>
                <a:latin typeface="Arial"/>
                <a:cs typeface="Arial"/>
              </a:rPr>
              <a:t>Từ đồng âm</a:t>
            </a:r>
            <a:endParaRPr 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100000" scaled="1"/>
              </a:gradFill>
              <a:latin typeface="Arial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 animBg="1"/>
      <p:bldP spid="471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052"/>
          <p:cNvSpPr>
            <a:spLocks noChangeArrowheads="1"/>
          </p:cNvSpPr>
          <p:nvPr/>
        </p:nvSpPr>
        <p:spPr bwMode="auto">
          <a:xfrm>
            <a:off x="1371600" y="2286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r>
              <a:rPr lang="en-US" sz="3600" i="1" u="sng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Ghi</a:t>
            </a:r>
            <a:r>
              <a:rPr lang="en-US" sz="3600" i="1" u="sng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600" i="1" u="sng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</a:t>
            </a:r>
            <a:r>
              <a:rPr lang="en-US" sz="3600" i="1" u="sng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hớ:</a:t>
            </a:r>
          </a:p>
        </p:txBody>
      </p:sp>
      <p:sp>
        <p:nvSpPr>
          <p:cNvPr id="28679" name="Text Box 2055"/>
          <p:cNvSpPr txBox="1">
            <a:spLocks noChangeArrowheads="1"/>
          </p:cNvSpPr>
          <p:nvPr/>
        </p:nvSpPr>
        <p:spPr bwMode="auto">
          <a:xfrm>
            <a:off x="1600200" y="2133600"/>
            <a:ext cx="7543800" cy="24558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sz="4400" b="1">
                <a:solidFill>
                  <a:srgbClr val="FF3300"/>
                </a:solidFill>
                <a:latin typeface="Arial" charset="0"/>
              </a:rPr>
              <a:t>Từ đồng âm</a:t>
            </a:r>
            <a:r>
              <a:rPr lang="en-US" sz="4400" b="1">
                <a:solidFill>
                  <a:srgbClr val="0000FF"/>
                </a:solidFill>
                <a:latin typeface="Arial" charset="0"/>
              </a:rPr>
              <a:t> là những từ giống nhau về âm nhưng khác hẳn nhau về nghĩa.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utoUpdateAnimBg="0"/>
      <p:bldP spid="2867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6870700" cy="914400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0000FF"/>
                </a:solidFill>
                <a:latin typeface="Arial" charset="0"/>
              </a:rPr>
              <a:t>III. </a:t>
            </a:r>
            <a:r>
              <a:rPr lang="en-US" sz="2800" b="1" u="sng" smtClean="0">
                <a:solidFill>
                  <a:srgbClr val="0000FF"/>
                </a:solidFill>
                <a:latin typeface="Arial" charset="0"/>
              </a:rPr>
              <a:t>Luyện tập: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1676400" y="1600200"/>
            <a:ext cx="7010400" cy="830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u="sng">
                <a:solidFill>
                  <a:srgbClr val="000000"/>
                </a:solidFill>
                <a:latin typeface="Arial" charset="0"/>
              </a:rPr>
              <a:t>Bài 1</a:t>
            </a:r>
            <a:r>
              <a:rPr lang="en-US" sz="2400">
                <a:solidFill>
                  <a:srgbClr val="000000"/>
                </a:solidFill>
                <a:latin typeface="Arial" charset="0"/>
              </a:rPr>
              <a:t>: Phân biệt nghĩa của những từ đồng âm trong  các cụm từ sau:</a:t>
            </a:r>
          </a:p>
        </p:txBody>
      </p:sp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2209800" y="2743200"/>
            <a:ext cx="5334000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2133600" y="2895600"/>
            <a:ext cx="70104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a) cánh đồng - tượng đồng - một nghìn đồng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2133600" y="3810000"/>
            <a:ext cx="53340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b) hòn đá – đá bóng</a:t>
            </a: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2133600" y="4876800"/>
            <a:ext cx="46482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c) ba và má – ba tuổi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7" grpId="0"/>
      <p:bldP spid="49159" grpId="0"/>
      <p:bldP spid="49160" grpId="0"/>
      <p:bldP spid="4916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339850" y="5199063"/>
            <a:ext cx="2305050" cy="523875"/>
            <a:chOff x="948" y="2208"/>
            <a:chExt cx="1452" cy="330"/>
          </a:xfrm>
        </p:grpSpPr>
        <p:sp>
          <p:nvSpPr>
            <p:cNvPr id="11280" name="Text Box 6"/>
            <p:cNvSpPr txBox="1">
              <a:spLocks noChangeArrowheads="1"/>
            </p:cNvSpPr>
            <p:nvPr/>
          </p:nvSpPr>
          <p:spPr bwMode="auto">
            <a:xfrm>
              <a:off x="948" y="2208"/>
              <a:ext cx="1011" cy="33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 cánh</a:t>
              </a:r>
            </a:p>
          </p:txBody>
        </p:sp>
        <p:sp>
          <p:nvSpPr>
            <p:cNvPr id="11281" name="Text Box 7"/>
            <p:cNvSpPr txBox="1">
              <a:spLocks noChangeArrowheads="1"/>
            </p:cNvSpPr>
            <p:nvPr/>
          </p:nvSpPr>
          <p:spPr bwMode="auto">
            <a:xfrm>
              <a:off x="1618" y="2208"/>
              <a:ext cx="782" cy="33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đồng</a:t>
              </a:r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3429000" y="5187950"/>
            <a:ext cx="3352800" cy="528638"/>
            <a:chOff x="2304" y="2652"/>
            <a:chExt cx="2112" cy="333"/>
          </a:xfrm>
        </p:grpSpPr>
        <p:sp>
          <p:nvSpPr>
            <p:cNvPr id="11277" name="Text Box 9"/>
            <p:cNvSpPr txBox="1">
              <a:spLocks noChangeArrowheads="1"/>
            </p:cNvSpPr>
            <p:nvPr/>
          </p:nvSpPr>
          <p:spPr bwMode="auto">
            <a:xfrm>
              <a:off x="2868" y="2652"/>
              <a:ext cx="852" cy="33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 nghìn</a:t>
              </a:r>
            </a:p>
          </p:txBody>
        </p:sp>
        <p:sp>
          <p:nvSpPr>
            <p:cNvPr id="11278" name="Text Box 10"/>
            <p:cNvSpPr txBox="1">
              <a:spLocks noChangeArrowheads="1"/>
            </p:cNvSpPr>
            <p:nvPr/>
          </p:nvSpPr>
          <p:spPr bwMode="auto">
            <a:xfrm>
              <a:off x="3600" y="2652"/>
              <a:ext cx="816" cy="33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đồng</a:t>
              </a:r>
            </a:p>
          </p:txBody>
        </p:sp>
        <p:sp>
          <p:nvSpPr>
            <p:cNvPr id="11279" name="Text Box 11"/>
            <p:cNvSpPr txBox="1">
              <a:spLocks noChangeArrowheads="1"/>
            </p:cNvSpPr>
            <p:nvPr/>
          </p:nvSpPr>
          <p:spPr bwMode="auto">
            <a:xfrm>
              <a:off x="2304" y="2655"/>
              <a:ext cx="780" cy="33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  một</a:t>
              </a:r>
            </a:p>
          </p:txBody>
        </p:sp>
      </p:grp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2400300" y="5181600"/>
            <a:ext cx="1333500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đồng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5486400" y="5186363"/>
            <a:ext cx="1352550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đồng</a:t>
            </a:r>
          </a:p>
        </p:txBody>
      </p:sp>
      <p:pic>
        <p:nvPicPr>
          <p:cNvPr id="11270" name="Picture 16" descr="tien gia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1275" y="3124200"/>
            <a:ext cx="266700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19" descr="canh do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2667000"/>
            <a:ext cx="2390775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20" descr="tuong do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23075" y="2405063"/>
            <a:ext cx="1792288" cy="206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6686550" y="5162550"/>
            <a:ext cx="2305050" cy="523875"/>
            <a:chOff x="948" y="2208"/>
            <a:chExt cx="1452" cy="330"/>
          </a:xfrm>
        </p:grpSpPr>
        <p:sp>
          <p:nvSpPr>
            <p:cNvPr id="11275" name="Text Box 23"/>
            <p:cNvSpPr txBox="1">
              <a:spLocks noChangeArrowheads="1"/>
            </p:cNvSpPr>
            <p:nvPr/>
          </p:nvSpPr>
          <p:spPr bwMode="auto">
            <a:xfrm>
              <a:off x="948" y="2208"/>
              <a:ext cx="1011" cy="33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tượng</a:t>
              </a:r>
            </a:p>
          </p:txBody>
        </p:sp>
        <p:sp>
          <p:nvSpPr>
            <p:cNvPr id="11276" name="Text Box 24"/>
            <p:cNvSpPr txBox="1">
              <a:spLocks noChangeArrowheads="1"/>
            </p:cNvSpPr>
            <p:nvPr/>
          </p:nvSpPr>
          <p:spPr bwMode="auto">
            <a:xfrm>
              <a:off x="1618" y="2208"/>
              <a:ext cx="782" cy="33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Arial" charset="0"/>
                </a:rPr>
                <a:t> đồng</a:t>
              </a:r>
            </a:p>
          </p:txBody>
        </p:sp>
      </p:grp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7851775" y="5151438"/>
            <a:ext cx="1333500" cy="523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đồng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2" grpId="0" autoUpdateAnimBg="0"/>
      <p:bldP spid="20493" grpId="0" autoUpdateAnimBg="0"/>
      <p:bldP spid="20505" grpId="0" autoUpdateAnimBg="0"/>
    </p:bld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616</TotalTime>
  <Words>593</Words>
  <Application>Microsoft PowerPoint</Application>
  <PresentationFormat>On-screen Show (4:3)</PresentationFormat>
  <Paragraphs>141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Comic Sans MS</vt:lpstr>
      <vt:lpstr>Arial</vt:lpstr>
      <vt:lpstr>Times New Roman</vt:lpstr>
      <vt:lpstr>Crayons</vt:lpstr>
      <vt:lpstr>Môn: Luyện Từ &amp; Câu. </vt:lpstr>
      <vt:lpstr>Slide 2</vt:lpstr>
      <vt:lpstr>Slide 3</vt:lpstr>
      <vt:lpstr>Bài 2: Dòng nào nêu đúng nghĩa mỗi từ “câu”trong hai câu trên:</vt:lpstr>
      <vt:lpstr>Slide 5</vt:lpstr>
      <vt:lpstr>Slide 6</vt:lpstr>
      <vt:lpstr>Slide 7</vt:lpstr>
      <vt:lpstr>III. Luyện tập:</vt:lpstr>
      <vt:lpstr>Slide 9</vt:lpstr>
      <vt:lpstr>Slide 10</vt:lpstr>
      <vt:lpstr>Slide 11</vt:lpstr>
      <vt:lpstr>III. Luyện tập:</vt:lpstr>
      <vt:lpstr>Bài 2: Đặt câu để phân biệt các từ đồng âm: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Câu đố: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</vt:vector>
  </TitlesOfParts>
  <Company>LTK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Môn Từ ngữ - Ngữ pháp</dc:title>
  <dc:creator>Hue</dc:creator>
  <cp:lastModifiedBy>CSTeam</cp:lastModifiedBy>
  <cp:revision>39</cp:revision>
  <cp:lastPrinted>1601-01-01T00:00:00Z</cp:lastPrinted>
  <dcterms:created xsi:type="dcterms:W3CDTF">2006-09-14T07:05:37Z</dcterms:created>
  <dcterms:modified xsi:type="dcterms:W3CDTF">2016-06-30T02:55:39Z</dcterms:modified>
</cp:coreProperties>
</file>